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9" r:id="rId4"/>
    <p:sldId id="260" r:id="rId5"/>
    <p:sldId id="261" r:id="rId6"/>
    <p:sldId id="273" r:id="rId7"/>
    <p:sldId id="258" r:id="rId8"/>
    <p:sldId id="275" r:id="rId9"/>
    <p:sldId id="276" r:id="rId10"/>
    <p:sldId id="274" r:id="rId11"/>
    <p:sldId id="262" r:id="rId12"/>
    <p:sldId id="268" r:id="rId13"/>
    <p:sldId id="277" r:id="rId14"/>
    <p:sldId id="269" r:id="rId15"/>
    <p:sldId id="266" r:id="rId16"/>
    <p:sldId id="263" r:id="rId17"/>
    <p:sldId id="265" r:id="rId18"/>
    <p:sldId id="271" r:id="rId19"/>
    <p:sldId id="272" r:id="rId20"/>
    <p:sldId id="264"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73F762-1F28-4BD5-9829-FDD134A7A8AB}" type="datetimeFigureOut">
              <a:rPr lang="en-US" smtClean="0"/>
              <a:t>11/16/2020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E723B-4250-405D-832C-A671C5C59FB7}" type="slidenum">
              <a:rPr lang="en-US" smtClean="0"/>
              <a:t>‹#›</a:t>
            </a:fld>
            <a:endParaRPr lang="en-US"/>
          </a:p>
        </p:txBody>
      </p:sp>
    </p:spTree>
    <p:extLst>
      <p:ext uri="{BB962C8B-B14F-4D97-AF65-F5344CB8AC3E}">
        <p14:creationId xmlns:p14="http://schemas.microsoft.com/office/powerpoint/2010/main" val="2932059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Victim</a:t>
            </a:r>
            <a:r>
              <a:rPr lang="en-US" baseline="0" dirty="0" smtClean="0"/>
              <a:t> Advocate for 15 years</a:t>
            </a:r>
          </a:p>
          <a:p>
            <a:pPr marL="171450" indent="-171450">
              <a:buFont typeface="Arial" panose="020B0604020202020204" pitchFamily="34" charset="0"/>
              <a:buChar char="•"/>
            </a:pPr>
            <a:r>
              <a:rPr lang="en-US" baseline="0" dirty="0" smtClean="0"/>
              <a:t>Legal Advocate in Round Rock</a:t>
            </a:r>
            <a:endParaRPr lang="en-US" dirty="0"/>
          </a:p>
        </p:txBody>
      </p:sp>
      <p:sp>
        <p:nvSpPr>
          <p:cNvPr id="4" name="Slide Number Placeholder 3"/>
          <p:cNvSpPr>
            <a:spLocks noGrp="1"/>
          </p:cNvSpPr>
          <p:nvPr>
            <p:ph type="sldNum" sz="quarter" idx="10"/>
          </p:nvPr>
        </p:nvSpPr>
        <p:spPr/>
        <p:txBody>
          <a:bodyPr/>
          <a:lstStyle/>
          <a:p>
            <a:fld id="{F43E723B-4250-405D-832C-A671C5C59FB7}" type="slidenum">
              <a:rPr lang="en-US" smtClean="0"/>
              <a:t>1</a:t>
            </a:fld>
            <a:endParaRPr lang="en-US"/>
          </a:p>
        </p:txBody>
      </p:sp>
    </p:spTree>
    <p:extLst>
      <p:ext uri="{BB962C8B-B14F-4D97-AF65-F5344CB8AC3E}">
        <p14:creationId xmlns:p14="http://schemas.microsoft.com/office/powerpoint/2010/main" val="9788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Love</a:t>
            </a:r>
            <a:r>
              <a:rPr lang="en-US" baseline="0" dirty="0" smtClean="0"/>
              <a:t> isn’t a light switch</a:t>
            </a:r>
          </a:p>
          <a:p>
            <a:r>
              <a:rPr lang="en-US" baseline="0" dirty="0" smtClean="0"/>
              <a:t>Meet them where they are</a:t>
            </a:r>
            <a:endParaRPr lang="en-US" dirty="0"/>
          </a:p>
        </p:txBody>
      </p:sp>
      <p:sp>
        <p:nvSpPr>
          <p:cNvPr id="4" name="Slide Number Placeholder 3"/>
          <p:cNvSpPr>
            <a:spLocks noGrp="1"/>
          </p:cNvSpPr>
          <p:nvPr>
            <p:ph type="sldNum" sz="quarter" idx="10"/>
          </p:nvPr>
        </p:nvSpPr>
        <p:spPr/>
        <p:txBody>
          <a:bodyPr/>
          <a:lstStyle/>
          <a:p>
            <a:fld id="{F43E723B-4250-405D-832C-A671C5C59FB7}" type="slidenum">
              <a:rPr lang="en-US" smtClean="0"/>
              <a:t>18</a:t>
            </a:fld>
            <a:endParaRPr lang="en-US"/>
          </a:p>
        </p:txBody>
      </p:sp>
    </p:spTree>
    <p:extLst>
      <p:ext uri="{BB962C8B-B14F-4D97-AF65-F5344CB8AC3E}">
        <p14:creationId xmlns:p14="http://schemas.microsoft.com/office/powerpoint/2010/main" val="146110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cdsv.org/" TargetMode="External"/><Relationship Id="rId2" Type="http://schemas.openxmlformats.org/officeDocument/2006/relationships/hyperlink" Target="http://www.thehotline.org/" TargetMode="External"/><Relationship Id="rId1" Type="http://schemas.openxmlformats.org/officeDocument/2006/relationships/slideLayout" Target="../slideLayouts/slideLayout2.xml"/><Relationship Id="rId4" Type="http://schemas.openxmlformats.org/officeDocument/2006/relationships/hyperlink" Target="https://www.texasattorneygeneral.gov/crime-victims/crime-victims-compensation-program"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Victim Advocacy in the legal process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Dorie </a:t>
            </a:r>
            <a:r>
              <a:rPr lang="en-US" dirty="0" err="1" smtClean="0"/>
              <a:t>Budde,</a:t>
            </a:r>
            <a:r>
              <a:rPr lang="en-US" dirty="0" smtClean="0"/>
              <a:t> LMSW</a:t>
            </a:r>
          </a:p>
          <a:p>
            <a:r>
              <a:rPr lang="en-US" dirty="0" smtClean="0"/>
              <a:t>Domestic Abuse victim advocate – Joint base san Antonio</a:t>
            </a:r>
            <a:endParaRPr lang="en-US" dirty="0"/>
          </a:p>
        </p:txBody>
      </p:sp>
    </p:spTree>
    <p:extLst>
      <p:ext uri="{BB962C8B-B14F-4D97-AF65-F5344CB8AC3E}">
        <p14:creationId xmlns:p14="http://schemas.microsoft.com/office/powerpoint/2010/main" val="2300222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the future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392557" y="2093843"/>
            <a:ext cx="5308710" cy="3925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10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99652" y="563793"/>
            <a:ext cx="4969566" cy="6407109"/>
          </a:xfrm>
        </p:spPr>
      </p:pic>
    </p:spTree>
    <p:extLst>
      <p:ext uri="{BB962C8B-B14F-4D97-AF65-F5344CB8AC3E}">
        <p14:creationId xmlns:p14="http://schemas.microsoft.com/office/powerpoint/2010/main" val="3432885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 – page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95357" y="637939"/>
            <a:ext cx="4752156" cy="6220061"/>
          </a:xfrm>
        </p:spPr>
      </p:pic>
    </p:spTree>
    <p:extLst>
      <p:ext uri="{BB962C8B-B14F-4D97-AF65-F5344CB8AC3E}">
        <p14:creationId xmlns:p14="http://schemas.microsoft.com/office/powerpoint/2010/main" val="291945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for court</a:t>
            </a:r>
            <a:endParaRPr lang="en-US" dirty="0"/>
          </a:p>
        </p:txBody>
      </p:sp>
      <p:pic>
        <p:nvPicPr>
          <p:cNvPr id="4" name="Content Placeholder 3"/>
          <p:cNvPicPr>
            <a:picLocks noGrp="1" noChangeAspect="1"/>
          </p:cNvPicPr>
          <p:nvPr>
            <p:ph idx="1"/>
          </p:nvPr>
        </p:nvPicPr>
        <p:blipFill>
          <a:blip r:embed="rId2"/>
          <a:stretch>
            <a:fillRect/>
          </a:stretch>
        </p:blipFill>
        <p:spPr>
          <a:xfrm>
            <a:off x="3498574" y="1881809"/>
            <a:ext cx="5777948" cy="4627011"/>
          </a:xfrm>
          <a:prstGeom prst="rect">
            <a:avLst/>
          </a:prstGeom>
          <a:effectLst>
            <a:softEdge rad="266700"/>
          </a:effectLst>
        </p:spPr>
      </p:pic>
    </p:spTree>
    <p:extLst>
      <p:ext uri="{BB962C8B-B14F-4D97-AF65-F5344CB8AC3E}">
        <p14:creationId xmlns:p14="http://schemas.microsoft.com/office/powerpoint/2010/main" val="2276482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Example – Timelines  </a:t>
            </a:r>
            <a:endParaRPr lang="en-US" dirty="0"/>
          </a:p>
        </p:txBody>
      </p:sp>
      <p:pic>
        <p:nvPicPr>
          <p:cNvPr id="1026" name="Picture 2" descr="ᐈ A court room stock pics, Royalty Free courtroom pictures | download on  Depositphoto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7321" y="2181225"/>
            <a:ext cx="5517357" cy="3678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192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timelines</a:t>
            </a:r>
            <a:endParaRPr lang="en-US" dirty="0"/>
          </a:p>
        </p:txBody>
      </p:sp>
      <p:sp>
        <p:nvSpPr>
          <p:cNvPr id="3" name="Content Placeholder 2"/>
          <p:cNvSpPr>
            <a:spLocks noGrp="1"/>
          </p:cNvSpPr>
          <p:nvPr>
            <p:ph idx="1"/>
          </p:nvPr>
        </p:nvSpPr>
        <p:spPr>
          <a:xfrm>
            <a:off x="581192" y="2180496"/>
            <a:ext cx="11029615" cy="4313069"/>
          </a:xfrm>
        </p:spPr>
        <p:txBody>
          <a:bodyPr>
            <a:normAutofit/>
          </a:bodyPr>
          <a:lstStyle/>
          <a:p>
            <a:r>
              <a:rPr lang="en-US" dirty="0" smtClean="0"/>
              <a:t>Important for the legal case, HOWEVER by doing this, most clients will remember incidents they have forgotten about.</a:t>
            </a:r>
          </a:p>
          <a:p>
            <a:r>
              <a:rPr lang="en-US" dirty="0" smtClean="0"/>
              <a:t>Give clients time to work on this – the more time they have, the more they will come up with.  It will also give them more time to take breaks if something is triggering.</a:t>
            </a:r>
          </a:p>
          <a:p>
            <a:r>
              <a:rPr lang="en-US" dirty="0" smtClean="0"/>
              <a:t>DO NOT let them do this alone – have someone who is SUPPORTIVE like a victim advocate, friend or family member assist them so if they become triggered they can have support. I have had some clients work on these in therapy sessions.</a:t>
            </a:r>
          </a:p>
          <a:p>
            <a:r>
              <a:rPr lang="en-US" dirty="0" smtClean="0"/>
              <a:t>Encourage clients to take their time and walk away from the timeline if they are feeling anxious or upset.</a:t>
            </a:r>
          </a:p>
          <a:p>
            <a:r>
              <a:rPr lang="en-US" dirty="0" smtClean="0"/>
              <a:t>Let them know that it is okay if they aren’t remembering things in order, that can be fixed later. </a:t>
            </a:r>
          </a:p>
          <a:p>
            <a:r>
              <a:rPr lang="en-US" dirty="0" smtClean="0"/>
              <a:t>Many clients will feel empowered by this process. By putting their story to paper and seeing the history they realize it was not all made up or in their head. They will feel validated that all these incidents are not nothing.</a:t>
            </a:r>
          </a:p>
          <a:p>
            <a:r>
              <a:rPr lang="en-US" dirty="0" smtClean="0"/>
              <a:t>Have them start the timeline when the relationship started, not the marriage. This can be telling. </a:t>
            </a:r>
            <a:endParaRPr lang="en-US" dirty="0"/>
          </a:p>
        </p:txBody>
      </p:sp>
    </p:spTree>
    <p:extLst>
      <p:ext uri="{BB962C8B-B14F-4D97-AF65-F5344CB8AC3E}">
        <p14:creationId xmlns:p14="http://schemas.microsoft.com/office/powerpoint/2010/main" val="2738345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timelines – Questions to ask</a:t>
            </a:r>
            <a:endParaRPr lang="en-US" dirty="0"/>
          </a:p>
        </p:txBody>
      </p:sp>
      <p:sp>
        <p:nvSpPr>
          <p:cNvPr id="3" name="Content Placeholder 2"/>
          <p:cNvSpPr>
            <a:spLocks noGrp="1"/>
          </p:cNvSpPr>
          <p:nvPr>
            <p:ph idx="1"/>
          </p:nvPr>
        </p:nvSpPr>
        <p:spPr/>
        <p:txBody>
          <a:bodyPr>
            <a:normAutofit fontScale="92500" lnSpcReduction="10000"/>
          </a:bodyPr>
          <a:lstStyle/>
          <a:p>
            <a:pPr marL="0" marR="0" indent="0">
              <a:spcBef>
                <a:spcPts val="0"/>
              </a:spcBef>
              <a:spcAft>
                <a:spcPts val="0"/>
              </a:spcAft>
              <a:buNone/>
            </a:pPr>
            <a:r>
              <a:rPr lang="en-US" dirty="0"/>
              <a:t> </a:t>
            </a:r>
            <a:r>
              <a:rPr lang="en-US" dirty="0">
                <a:latin typeface="Arial Narrow" panose="020B0606020202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400050" marR="0" lvl="0" indent="-400050">
              <a:spcBef>
                <a:spcPts val="0"/>
              </a:spcBef>
              <a:spcAft>
                <a:spcPts val="0"/>
              </a:spcAft>
              <a:buClr>
                <a:srgbClr val="3366FF"/>
              </a:buClr>
              <a:buFont typeface="+mj-lt"/>
              <a:buAutoNum type="romanUcPeriod"/>
              <a:tabLst>
                <a:tab pos="685800" algn="l"/>
              </a:tabLst>
            </a:pPr>
            <a:r>
              <a:rPr lang="en-US" b="1" dirty="0">
                <a:solidFill>
                  <a:srgbClr val="3366FF"/>
                </a:solidFill>
                <a:ea typeface="Times New Roman" panose="02020603050405020304" pitchFamily="18" charset="0"/>
              </a:rPr>
              <a:t>Can you remember when the incident occurred</a:t>
            </a:r>
            <a:r>
              <a:rPr lang="en-US" b="1" dirty="0">
                <a:ea typeface="Times New Roman" panose="02020603050405020304" pitchFamily="18" charset="0"/>
              </a:rPr>
              <a:t>? </a:t>
            </a:r>
            <a:endParaRPr lang="en-US" dirty="0">
              <a:ea typeface="Times New Roman" panose="02020603050405020304" pitchFamily="18" charset="0"/>
            </a:endParaRPr>
          </a:p>
          <a:p>
            <a:pPr marL="742950" marR="0" lvl="1" indent="-285750">
              <a:spcBef>
                <a:spcPts val="0"/>
              </a:spcBef>
              <a:spcAft>
                <a:spcPts val="0"/>
              </a:spcAft>
              <a:buFont typeface="+mj-lt"/>
              <a:buAutoNum type="alphaLcPeriod"/>
              <a:tabLst>
                <a:tab pos="914400" algn="l"/>
              </a:tabLst>
            </a:pPr>
            <a:r>
              <a:rPr lang="en-US" dirty="0">
                <a:ea typeface="Times New Roman" panose="02020603050405020304" pitchFamily="18" charset="0"/>
              </a:rPr>
              <a:t>It is okay if you do not remember a specific date, but try to think about the </a:t>
            </a:r>
            <a:r>
              <a:rPr lang="en-US" b="1" dirty="0">
                <a:solidFill>
                  <a:srgbClr val="800080"/>
                </a:solidFill>
                <a:ea typeface="Times New Roman" panose="02020603050405020304" pitchFamily="18" charset="0"/>
              </a:rPr>
              <a:t>month</a:t>
            </a:r>
            <a:r>
              <a:rPr lang="en-US" dirty="0">
                <a:ea typeface="Times New Roman" panose="02020603050405020304" pitchFamily="18" charset="0"/>
              </a:rPr>
              <a:t>, season, and/or time of year the incident occurs.</a:t>
            </a:r>
          </a:p>
          <a:p>
            <a:pPr marL="1485900" marR="0">
              <a:spcBef>
                <a:spcPts val="0"/>
              </a:spcBef>
              <a:spcAft>
                <a:spcPts val="0"/>
              </a:spcAft>
            </a:pPr>
            <a:r>
              <a:rPr lang="en-US" dirty="0">
                <a:ea typeface="Times New Roman" panose="02020603050405020304" pitchFamily="18" charset="0"/>
              </a:rPr>
              <a:t>Examples: Was the Christmas tree up? Were the kids in school or out of school? Was it cold outside? Etc.</a:t>
            </a:r>
          </a:p>
          <a:p>
            <a:pPr marL="608400" marR="0" indent="0">
              <a:spcBef>
                <a:spcPts val="0"/>
              </a:spcBef>
              <a:spcAft>
                <a:spcPts val="0"/>
              </a:spcAft>
              <a:buNone/>
            </a:pPr>
            <a:r>
              <a:rPr lang="en-US" i="1" dirty="0" smtClean="0">
                <a:ea typeface="Times New Roman" panose="02020603050405020304" pitchFamily="18" charset="0"/>
              </a:rPr>
              <a:t>		Remember</a:t>
            </a:r>
            <a:r>
              <a:rPr lang="en-US" i="1" dirty="0">
                <a:ea typeface="Times New Roman" panose="02020603050405020304" pitchFamily="18" charset="0"/>
              </a:rPr>
              <a:t>: If you are unsure of the exact date, it is okay to use an approximate date. </a:t>
            </a:r>
            <a:endParaRPr lang="en-US" dirty="0">
              <a:ea typeface="Times New Roman" panose="02020603050405020304" pitchFamily="18" charset="0"/>
            </a:endParaRPr>
          </a:p>
          <a:p>
            <a:pPr marL="0" marR="0" lvl="0" indent="0">
              <a:spcBef>
                <a:spcPts val="0"/>
              </a:spcBef>
              <a:spcAft>
                <a:spcPts val="0"/>
              </a:spcAft>
              <a:buClr>
                <a:srgbClr val="3366FF"/>
              </a:buClr>
              <a:buNone/>
              <a:tabLst>
                <a:tab pos="685800" algn="l"/>
              </a:tabLst>
            </a:pPr>
            <a:r>
              <a:rPr lang="en-US" b="1" dirty="0" smtClean="0">
                <a:solidFill>
                  <a:srgbClr val="3366FF"/>
                </a:solidFill>
                <a:ea typeface="Times New Roman" panose="02020603050405020304" pitchFamily="18" charset="0"/>
              </a:rPr>
              <a:t>II.    Was </a:t>
            </a:r>
            <a:r>
              <a:rPr lang="en-US" b="1" dirty="0">
                <a:solidFill>
                  <a:srgbClr val="3366FF"/>
                </a:solidFill>
                <a:ea typeface="Times New Roman" panose="02020603050405020304" pitchFamily="18" charset="0"/>
              </a:rPr>
              <a:t>there a police report filed?</a:t>
            </a:r>
            <a:endParaRPr lang="en-US" dirty="0">
              <a:ea typeface="Times New Roman" panose="02020603050405020304" pitchFamily="18" charset="0"/>
            </a:endParaRPr>
          </a:p>
          <a:p>
            <a:pPr marL="742950" marR="0" lvl="1" indent="-285750">
              <a:spcBef>
                <a:spcPts val="0"/>
              </a:spcBef>
              <a:spcAft>
                <a:spcPts val="0"/>
              </a:spcAft>
              <a:buFont typeface="+mj-lt"/>
              <a:buAutoNum type="alphaLcPeriod"/>
              <a:tabLst>
                <a:tab pos="914400" algn="l"/>
              </a:tabLst>
            </a:pPr>
            <a:r>
              <a:rPr lang="en-US" dirty="0">
                <a:ea typeface="Times New Roman" panose="02020603050405020304" pitchFamily="18" charset="0"/>
              </a:rPr>
              <a:t>Case #?</a:t>
            </a:r>
          </a:p>
          <a:p>
            <a:pPr marL="742950" marR="0" lvl="1" indent="-285750">
              <a:spcBef>
                <a:spcPts val="0"/>
              </a:spcBef>
              <a:spcAft>
                <a:spcPts val="0"/>
              </a:spcAft>
              <a:buFont typeface="+mj-lt"/>
              <a:buAutoNum type="alphaLcPeriod"/>
              <a:tabLst>
                <a:tab pos="914400" algn="l"/>
              </a:tabLst>
            </a:pPr>
            <a:r>
              <a:rPr lang="en-US" dirty="0">
                <a:ea typeface="Times New Roman" panose="02020603050405020304" pitchFamily="18" charset="0"/>
              </a:rPr>
              <a:t>What did the police say?</a:t>
            </a:r>
          </a:p>
          <a:p>
            <a:pPr marL="1371600" marR="0">
              <a:spcBef>
                <a:spcPts val="0"/>
              </a:spcBef>
              <a:spcAft>
                <a:spcPts val="0"/>
              </a:spcAft>
            </a:pPr>
            <a:r>
              <a:rPr lang="en-US" dirty="0">
                <a:ea typeface="Times New Roman" panose="02020603050405020304" pitchFamily="18" charset="0"/>
              </a:rPr>
              <a:t>Examples: Were the police sensitive to your situation?</a:t>
            </a:r>
          </a:p>
          <a:p>
            <a:pPr marL="457200" marR="0" lvl="1" indent="0">
              <a:spcBef>
                <a:spcPts val="0"/>
              </a:spcBef>
              <a:spcAft>
                <a:spcPts val="0"/>
              </a:spcAft>
              <a:buNone/>
              <a:tabLst>
                <a:tab pos="914400" algn="l"/>
              </a:tabLst>
            </a:pPr>
            <a:r>
              <a:rPr lang="en-US" dirty="0" smtClean="0">
                <a:solidFill>
                  <a:schemeClr val="accent2"/>
                </a:solidFill>
                <a:ea typeface="Times New Roman" panose="02020603050405020304" pitchFamily="18" charset="0"/>
              </a:rPr>
              <a:t>c.    </a:t>
            </a:r>
            <a:r>
              <a:rPr lang="en-US" dirty="0" smtClean="0">
                <a:ea typeface="Times New Roman" panose="02020603050405020304" pitchFamily="18" charset="0"/>
              </a:rPr>
              <a:t>Were </a:t>
            </a:r>
            <a:r>
              <a:rPr lang="en-US" dirty="0">
                <a:ea typeface="Times New Roman" panose="02020603050405020304" pitchFamily="18" charset="0"/>
              </a:rPr>
              <a:t>any charges filed?</a:t>
            </a:r>
          </a:p>
          <a:p>
            <a:pPr marL="1371600" marR="0">
              <a:spcBef>
                <a:spcPts val="0"/>
              </a:spcBef>
              <a:spcAft>
                <a:spcPts val="0"/>
              </a:spcAft>
            </a:pPr>
            <a:r>
              <a:rPr lang="en-US" dirty="0">
                <a:ea typeface="Times New Roman" panose="02020603050405020304" pitchFamily="18" charset="0"/>
              </a:rPr>
              <a:t>Examples: Was a report made? Was an arrest made? What was the result of the report or arrest? Are charges still pending?</a:t>
            </a:r>
          </a:p>
          <a:p>
            <a:pPr marL="0" indent="0">
              <a:buNone/>
            </a:pPr>
            <a:r>
              <a:rPr lang="en-US" b="1" dirty="0" smtClean="0">
                <a:solidFill>
                  <a:srgbClr val="3366FF"/>
                </a:solidFill>
                <a:ea typeface="Times New Roman" panose="02020603050405020304" pitchFamily="18" charset="0"/>
                <a:cs typeface="Times New Roman" panose="02020603050405020304" pitchFamily="18" charset="0"/>
              </a:rPr>
              <a:t>III.  Did </a:t>
            </a:r>
            <a:r>
              <a:rPr lang="en-US" b="1" dirty="0">
                <a:solidFill>
                  <a:srgbClr val="3366FF"/>
                </a:solidFill>
                <a:ea typeface="Times New Roman" panose="02020603050405020304" pitchFamily="18" charset="0"/>
                <a:cs typeface="Times New Roman" panose="02020603050405020304" pitchFamily="18" charset="0"/>
              </a:rPr>
              <a:t>anyone (neighbors, children, co-workers) see the abuse?</a:t>
            </a:r>
            <a:endParaRPr lang="en-US" dirty="0"/>
          </a:p>
          <a:p>
            <a:endParaRPr lang="en-US" dirty="0"/>
          </a:p>
        </p:txBody>
      </p:sp>
    </p:spTree>
    <p:extLst>
      <p:ext uri="{BB962C8B-B14F-4D97-AF65-F5344CB8AC3E}">
        <p14:creationId xmlns:p14="http://schemas.microsoft.com/office/powerpoint/2010/main" val="3020722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timelines -</a:t>
            </a:r>
            <a:r>
              <a:rPr lang="en-US" dirty="0"/>
              <a:t>Questions to </a:t>
            </a:r>
            <a:r>
              <a:rPr lang="en-US" dirty="0" smtClean="0"/>
              <a:t>ask - continued</a:t>
            </a:r>
            <a:endParaRPr lang="en-US" dirty="0"/>
          </a:p>
        </p:txBody>
      </p:sp>
      <p:sp>
        <p:nvSpPr>
          <p:cNvPr id="3" name="Content Placeholder 2"/>
          <p:cNvSpPr>
            <a:spLocks noGrp="1"/>
          </p:cNvSpPr>
          <p:nvPr>
            <p:ph idx="1"/>
          </p:nvPr>
        </p:nvSpPr>
        <p:spPr>
          <a:xfrm>
            <a:off x="581192" y="1961322"/>
            <a:ext cx="11029615" cy="4572000"/>
          </a:xfrm>
        </p:spPr>
        <p:txBody>
          <a:bodyPr>
            <a:normAutofit fontScale="77500" lnSpcReduction="20000"/>
          </a:bodyPr>
          <a:lstStyle/>
          <a:p>
            <a:pPr marL="400050" marR="0" lvl="0" indent="-400050">
              <a:spcBef>
                <a:spcPts val="0"/>
              </a:spcBef>
              <a:spcAft>
                <a:spcPts val="0"/>
              </a:spcAft>
              <a:buClr>
                <a:srgbClr val="3366FF"/>
              </a:buClr>
              <a:buAutoNum type="romanUcPeriod" startAt="4"/>
              <a:tabLst>
                <a:tab pos="685800" algn="l"/>
              </a:tabLst>
            </a:pPr>
            <a:r>
              <a:rPr lang="en-US" b="1" dirty="0" smtClean="0">
                <a:solidFill>
                  <a:srgbClr val="3366FF"/>
                </a:solidFill>
                <a:ea typeface="Times New Roman" panose="02020603050405020304" pitchFamily="18" charset="0"/>
              </a:rPr>
              <a:t>Describe </a:t>
            </a:r>
            <a:r>
              <a:rPr lang="en-US" b="1" dirty="0">
                <a:solidFill>
                  <a:srgbClr val="3366FF"/>
                </a:solidFill>
                <a:ea typeface="Times New Roman" panose="02020603050405020304" pitchFamily="18" charset="0"/>
              </a:rPr>
              <a:t>the incident in </a:t>
            </a:r>
            <a:r>
              <a:rPr lang="en-US" b="1" i="1" dirty="0">
                <a:solidFill>
                  <a:srgbClr val="FF00FF"/>
                </a:solidFill>
                <a:ea typeface="Times New Roman" panose="02020603050405020304" pitchFamily="18" charset="0"/>
              </a:rPr>
              <a:t>as much</a:t>
            </a:r>
            <a:r>
              <a:rPr lang="en-US" b="1" dirty="0">
                <a:solidFill>
                  <a:srgbClr val="3366FF"/>
                </a:solidFill>
                <a:ea typeface="Times New Roman" panose="02020603050405020304" pitchFamily="18" charset="0"/>
              </a:rPr>
              <a:t> detail as you can remember. It is important to </a:t>
            </a:r>
            <a:r>
              <a:rPr lang="en-US" b="1" i="1" dirty="0">
                <a:solidFill>
                  <a:srgbClr val="FF00FF"/>
                </a:solidFill>
                <a:ea typeface="Times New Roman" panose="02020603050405020304" pitchFamily="18" charset="0"/>
              </a:rPr>
              <a:t>paint a clear and detailed picture</a:t>
            </a:r>
            <a:r>
              <a:rPr lang="en-US" b="1" dirty="0">
                <a:solidFill>
                  <a:srgbClr val="3366FF"/>
                </a:solidFill>
                <a:ea typeface="Times New Roman" panose="02020603050405020304" pitchFamily="18" charset="0"/>
              </a:rPr>
              <a:t> </a:t>
            </a:r>
            <a:r>
              <a:rPr lang="en-US" b="1" dirty="0" smtClean="0">
                <a:solidFill>
                  <a:srgbClr val="3366FF"/>
                </a:solidFill>
                <a:ea typeface="Times New Roman" panose="02020603050405020304" pitchFamily="18" charset="0"/>
              </a:rPr>
              <a:t>for </a:t>
            </a:r>
            <a:r>
              <a:rPr lang="en-US" b="1" dirty="0">
                <a:solidFill>
                  <a:srgbClr val="3366FF"/>
                </a:solidFill>
                <a:ea typeface="Times New Roman" panose="02020603050405020304" pitchFamily="18" charset="0"/>
              </a:rPr>
              <a:t>the </a:t>
            </a:r>
            <a:r>
              <a:rPr lang="en-US" b="1" dirty="0" smtClean="0">
                <a:solidFill>
                  <a:srgbClr val="3366FF"/>
                </a:solidFill>
                <a:ea typeface="Times New Roman" panose="02020603050405020304" pitchFamily="18" charset="0"/>
              </a:rPr>
              <a:t>attorney.</a:t>
            </a:r>
            <a:endParaRPr lang="en-US" dirty="0" smtClean="0">
              <a:ea typeface="Times New Roman" panose="02020603050405020304" pitchFamily="18" charset="0"/>
            </a:endParaRPr>
          </a:p>
          <a:p>
            <a:pPr marL="342900" indent="-342900">
              <a:buFont typeface="+mj-lt"/>
              <a:buAutoNum type="alphaLcPeriod"/>
            </a:pPr>
            <a:r>
              <a:rPr lang="en-US" dirty="0" smtClean="0"/>
              <a:t>Include </a:t>
            </a:r>
            <a:r>
              <a:rPr lang="en-US" dirty="0"/>
              <a:t>information about what you were doing right before the abuse began. </a:t>
            </a:r>
          </a:p>
          <a:p>
            <a:pPr lvl="1"/>
            <a:r>
              <a:rPr lang="en-US" dirty="0"/>
              <a:t>Examples: Were you making dinner? Were you arguing with </a:t>
            </a:r>
            <a:r>
              <a:rPr lang="en-US" dirty="0" smtClean="0"/>
              <a:t>him/her?</a:t>
            </a:r>
          </a:p>
          <a:p>
            <a:pPr marL="0" indent="0">
              <a:buNone/>
            </a:pPr>
            <a:r>
              <a:rPr lang="en-US" dirty="0" smtClean="0">
                <a:solidFill>
                  <a:schemeClr val="accent2"/>
                </a:solidFill>
              </a:rPr>
              <a:t>b.</a:t>
            </a:r>
            <a:r>
              <a:rPr lang="en-US" dirty="0" smtClean="0"/>
              <a:t>	Can </a:t>
            </a:r>
            <a:r>
              <a:rPr lang="en-US" dirty="0"/>
              <a:t>you remember what set him/her off?</a:t>
            </a:r>
          </a:p>
          <a:p>
            <a:pPr lvl="1"/>
            <a:r>
              <a:rPr lang="en-US" dirty="0" smtClean="0"/>
              <a:t>Examples</a:t>
            </a:r>
            <a:r>
              <a:rPr lang="en-US" dirty="0"/>
              <a:t>: Were the kids crying? Money issues?</a:t>
            </a:r>
          </a:p>
          <a:p>
            <a:pPr marL="0" indent="0">
              <a:buNone/>
            </a:pPr>
            <a:r>
              <a:rPr lang="en-US" dirty="0">
                <a:solidFill>
                  <a:schemeClr val="accent2"/>
                </a:solidFill>
              </a:rPr>
              <a:t>c.</a:t>
            </a:r>
            <a:r>
              <a:rPr lang="en-US" dirty="0"/>
              <a:t>	How did the physical, sexual, and/ or verbal abuse escalate?</a:t>
            </a:r>
          </a:p>
          <a:p>
            <a:pPr lvl="1"/>
            <a:r>
              <a:rPr lang="en-US" dirty="0"/>
              <a:t>Examples: Did he/she hit you with his/her fists or slap you? Was it opened hand, closed hand? Did he/she swear at you; what words did he/she use </a:t>
            </a:r>
            <a:r>
              <a:rPr lang="en-US" u="sng" dirty="0"/>
              <a:t>(</a:t>
            </a:r>
            <a:r>
              <a:rPr lang="en-US" b="1" u="sng" dirty="0"/>
              <a:t>it is okay to use his/her exact words</a:t>
            </a:r>
            <a:r>
              <a:rPr lang="en-US" dirty="0"/>
              <a:t>)?</a:t>
            </a:r>
          </a:p>
          <a:p>
            <a:pPr marL="0" indent="0">
              <a:buNone/>
            </a:pPr>
            <a:r>
              <a:rPr lang="en-US" dirty="0" smtClean="0"/>
              <a:t>		Remember</a:t>
            </a:r>
            <a:r>
              <a:rPr lang="en-US" dirty="0"/>
              <a:t>: If you feel comfortable, provide the most detailed description you can.   If you are describing sexual abuse, you do not need </a:t>
            </a:r>
            <a:r>
              <a:rPr lang="en-US" dirty="0" smtClean="0"/>
              <a:t>		to </a:t>
            </a:r>
            <a:r>
              <a:rPr lang="en-US" dirty="0"/>
              <a:t>go into great </a:t>
            </a:r>
            <a:r>
              <a:rPr lang="en-US" dirty="0" smtClean="0"/>
              <a:t>detail</a:t>
            </a:r>
            <a:r>
              <a:rPr lang="en-US" dirty="0"/>
              <a:t>. You can simply say, “He/she forced me to have sex."		</a:t>
            </a:r>
          </a:p>
          <a:p>
            <a:pPr marL="0" indent="0">
              <a:buNone/>
            </a:pPr>
            <a:r>
              <a:rPr lang="en-US" dirty="0">
                <a:solidFill>
                  <a:schemeClr val="accent2"/>
                </a:solidFill>
              </a:rPr>
              <a:t>d.</a:t>
            </a:r>
            <a:r>
              <a:rPr lang="en-US" dirty="0"/>
              <a:t>	Did he/she say that he/she would physically hurt you or kill you?</a:t>
            </a:r>
          </a:p>
          <a:p>
            <a:pPr marL="0" indent="0">
              <a:buNone/>
            </a:pPr>
            <a:r>
              <a:rPr lang="en-US" dirty="0">
                <a:solidFill>
                  <a:schemeClr val="accent2"/>
                </a:solidFill>
              </a:rPr>
              <a:t>e.</a:t>
            </a:r>
            <a:r>
              <a:rPr lang="en-US" dirty="0"/>
              <a:t>	Did you have any injuries? WHERE was the injury?</a:t>
            </a:r>
          </a:p>
          <a:p>
            <a:pPr lvl="1"/>
            <a:r>
              <a:rPr lang="en-US" dirty="0"/>
              <a:t>Examples: Was there a red mark on your arm? Did you have a bruise; where?</a:t>
            </a:r>
          </a:p>
          <a:p>
            <a:pPr marL="0" indent="0">
              <a:buNone/>
            </a:pPr>
            <a:r>
              <a:rPr lang="en-US" dirty="0">
                <a:solidFill>
                  <a:schemeClr val="accent2"/>
                </a:solidFill>
              </a:rPr>
              <a:t>f.</a:t>
            </a:r>
            <a:r>
              <a:rPr lang="en-US" dirty="0"/>
              <a:t>	Did the sexual assault result in an STD or pregnancy?</a:t>
            </a:r>
          </a:p>
          <a:p>
            <a:pPr marL="0" indent="0">
              <a:buNone/>
            </a:pPr>
            <a:r>
              <a:rPr lang="en-US" dirty="0">
                <a:solidFill>
                  <a:schemeClr val="accent2"/>
                </a:solidFill>
              </a:rPr>
              <a:t>g.</a:t>
            </a:r>
            <a:r>
              <a:rPr lang="en-US" dirty="0"/>
              <a:t>	Finally, why did the abuse stop? What caused the incident to end?</a:t>
            </a:r>
          </a:p>
          <a:p>
            <a:pPr lvl="1"/>
            <a:r>
              <a:rPr lang="en-US" dirty="0"/>
              <a:t>Examples: Did the police arrive? Did you leave? </a:t>
            </a:r>
          </a:p>
        </p:txBody>
      </p:sp>
    </p:spTree>
    <p:extLst>
      <p:ext uri="{BB962C8B-B14F-4D97-AF65-F5344CB8AC3E}">
        <p14:creationId xmlns:p14="http://schemas.microsoft.com/office/powerpoint/2010/main" val="1890550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Considerations</a:t>
            </a:r>
            <a:endParaRPr lang="en-US" dirty="0"/>
          </a:p>
        </p:txBody>
      </p:sp>
      <p:sp>
        <p:nvSpPr>
          <p:cNvPr id="3" name="Content Placeholder 2"/>
          <p:cNvSpPr>
            <a:spLocks noGrp="1"/>
          </p:cNvSpPr>
          <p:nvPr>
            <p:ph idx="1"/>
          </p:nvPr>
        </p:nvSpPr>
        <p:spPr>
          <a:xfrm>
            <a:off x="581193" y="2180496"/>
            <a:ext cx="6919538" cy="3678303"/>
          </a:xfrm>
        </p:spPr>
        <p:txBody>
          <a:bodyPr/>
          <a:lstStyle/>
          <a:p>
            <a:pPr marL="0" indent="0">
              <a:buNone/>
            </a:pPr>
            <a:endParaRPr lang="en-US" dirty="0" smtClean="0"/>
          </a:p>
          <a:p>
            <a:r>
              <a:rPr lang="en-US" dirty="0" smtClean="0"/>
              <a:t>Reconciliation </a:t>
            </a:r>
            <a:endParaRPr lang="en-US" dirty="0" smtClean="0"/>
          </a:p>
          <a:p>
            <a:r>
              <a:rPr lang="en-US" dirty="0" smtClean="0"/>
              <a:t>Recanting</a:t>
            </a:r>
          </a:p>
          <a:p>
            <a:r>
              <a:rPr lang="en-US" dirty="0" smtClean="0"/>
              <a:t>Professionals duty to make a CPS </a:t>
            </a:r>
            <a:r>
              <a:rPr lang="en-US" dirty="0" smtClean="0"/>
              <a:t>report</a:t>
            </a:r>
          </a:p>
          <a:p>
            <a:r>
              <a:rPr lang="en-US" dirty="0" smtClean="0"/>
              <a:t>Clients with mental health history</a:t>
            </a:r>
          </a:p>
          <a:p>
            <a:r>
              <a:rPr lang="en-US" dirty="0" smtClean="0"/>
              <a:t>Clients with skeletons in closets </a:t>
            </a:r>
            <a:endParaRPr lang="en-US" dirty="0" smtClean="0"/>
          </a:p>
          <a:p>
            <a:r>
              <a:rPr lang="en-US" dirty="0" smtClean="0"/>
              <a:t>Backing out of a PO – </a:t>
            </a:r>
            <a:r>
              <a:rPr lang="en-US" dirty="0" smtClean="0"/>
              <a:t>Know your choices</a:t>
            </a:r>
            <a:endParaRPr lang="en-US" dirty="0" smtClean="0"/>
          </a:p>
          <a:p>
            <a:r>
              <a:rPr lang="en-US" dirty="0" smtClean="0"/>
              <a:t>Mutual Injunctions, No Contact Orders, Military Protective Orders </a:t>
            </a:r>
            <a:endParaRPr lang="en-US" dirty="0"/>
          </a:p>
        </p:txBody>
      </p:sp>
      <p:pic>
        <p:nvPicPr>
          <p:cNvPr id="4098" name="Picture 2" descr="3,930 Light Switch Stock Photos, Pictures &amp; Royalty-Free Images - iStock"/>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8411679" y="2911399"/>
            <a:ext cx="3332912" cy="2216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365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Parental Alienation argument</a:t>
            </a:r>
            <a:endParaRPr lang="en-US" dirty="0"/>
          </a:p>
        </p:txBody>
      </p:sp>
      <p:sp>
        <p:nvSpPr>
          <p:cNvPr id="3" name="Content Placeholder 2"/>
          <p:cNvSpPr>
            <a:spLocks noGrp="1"/>
          </p:cNvSpPr>
          <p:nvPr>
            <p:ph idx="1"/>
          </p:nvPr>
        </p:nvSpPr>
        <p:spPr/>
        <p:txBody>
          <a:bodyPr/>
          <a:lstStyle/>
          <a:p>
            <a:r>
              <a:rPr lang="en-US" dirty="0" smtClean="0"/>
              <a:t>Common argument presented by the abusive parent</a:t>
            </a:r>
          </a:p>
          <a:p>
            <a:r>
              <a:rPr lang="en-US" dirty="0" smtClean="0"/>
              <a:t>Hot topic with judges</a:t>
            </a:r>
          </a:p>
          <a:p>
            <a:r>
              <a:rPr lang="en-US" dirty="0" smtClean="0"/>
              <a:t>Be ready for this argument</a:t>
            </a:r>
          </a:p>
          <a:p>
            <a:r>
              <a:rPr lang="en-US" dirty="0" smtClean="0"/>
              <a:t>It’s about safety </a:t>
            </a:r>
            <a:endParaRPr lang="en-US" dirty="0"/>
          </a:p>
        </p:txBody>
      </p:sp>
    </p:spTree>
    <p:extLst>
      <p:ext uri="{BB962C8B-B14F-4D97-AF65-F5344CB8AC3E}">
        <p14:creationId xmlns:p14="http://schemas.microsoft.com/office/powerpoint/2010/main" val="133336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and Control Wheel</a:t>
            </a:r>
            <a:endParaRPr lang="en-US" dirty="0"/>
          </a:p>
        </p:txBody>
      </p:sp>
      <p:pic>
        <p:nvPicPr>
          <p:cNvPr id="15" name="Content Placeholder 14"/>
          <p:cNvPicPr>
            <a:picLocks noGrp="1" noChangeAspect="1"/>
          </p:cNvPicPr>
          <p:nvPr>
            <p:ph idx="1"/>
          </p:nvPr>
        </p:nvPicPr>
        <p:blipFill>
          <a:blip r:embed="rId2" cstate="screen">
            <a:extLst>
              <a:ext uri="{28A0092B-C50C-407E-A947-70E740481C1C}">
                <a14:useLocalDpi xmlns:a14="http://schemas.microsoft.com/office/drawing/2010/main" val="0"/>
              </a:ext>
            </a:extLst>
          </a:blip>
          <a:stretch>
            <a:fillRect/>
          </a:stretch>
        </p:blipFill>
        <p:spPr>
          <a:xfrm>
            <a:off x="6874905" y="702156"/>
            <a:ext cx="4556819" cy="5897062"/>
          </a:xfrm>
        </p:spPr>
      </p:pic>
    </p:spTree>
    <p:extLst>
      <p:ext uri="{BB962C8B-B14F-4D97-AF65-F5344CB8AC3E}">
        <p14:creationId xmlns:p14="http://schemas.microsoft.com/office/powerpoint/2010/main" val="12305946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581192" y="2180496"/>
            <a:ext cx="11029615" cy="4127539"/>
          </a:xfrm>
        </p:spPr>
        <p:txBody>
          <a:bodyPr>
            <a:normAutofit lnSpcReduction="10000"/>
          </a:bodyPr>
          <a:lstStyle/>
          <a:p>
            <a:r>
              <a:rPr lang="en-US" b="1" dirty="0"/>
              <a:t>Battered Women’s Justice Project –Military Advocacy Resource Network</a:t>
            </a:r>
          </a:p>
          <a:p>
            <a:pPr marL="18288" indent="0">
              <a:buNone/>
            </a:pPr>
            <a:r>
              <a:rPr lang="en-US" u="sng" dirty="0">
                <a:solidFill>
                  <a:schemeClr val="bg1">
                    <a:lumMod val="50000"/>
                  </a:schemeClr>
                </a:solidFill>
              </a:rPr>
              <a:t>http://</a:t>
            </a:r>
            <a:r>
              <a:rPr lang="en-US" u="sng" dirty="0" smtClean="0">
                <a:solidFill>
                  <a:schemeClr val="bg1">
                    <a:lumMod val="50000"/>
                  </a:schemeClr>
                </a:solidFill>
              </a:rPr>
              <a:t>www.bwjp.org/</a:t>
            </a:r>
            <a:endParaRPr lang="en-US" u="sng" dirty="0">
              <a:solidFill>
                <a:schemeClr val="bg1">
                  <a:lumMod val="50000"/>
                </a:schemeClr>
              </a:solidFill>
            </a:endParaRPr>
          </a:p>
          <a:p>
            <a:r>
              <a:rPr lang="en-US" b="1" dirty="0" smtClean="0"/>
              <a:t>National </a:t>
            </a:r>
            <a:r>
              <a:rPr lang="en-US" b="1" dirty="0"/>
              <a:t>Domestic Violence Hotline</a:t>
            </a:r>
          </a:p>
          <a:p>
            <a:pPr marL="18288" indent="0">
              <a:buNone/>
            </a:pPr>
            <a:r>
              <a:rPr lang="en-US" dirty="0">
                <a:hlinkClick r:id="rId2"/>
              </a:rPr>
              <a:t>http://www.thehotline.org/</a:t>
            </a:r>
            <a:endParaRPr lang="en-US" dirty="0"/>
          </a:p>
          <a:p>
            <a:pPr marL="18288" indent="0">
              <a:buNone/>
            </a:pPr>
            <a:r>
              <a:rPr lang="en-US" dirty="0"/>
              <a:t>1-800-799-SAFE (7233)</a:t>
            </a:r>
            <a:endParaRPr lang="en-US" b="1" dirty="0"/>
          </a:p>
          <a:p>
            <a:r>
              <a:rPr lang="en-US" b="1" dirty="0" smtClean="0"/>
              <a:t>National </a:t>
            </a:r>
            <a:r>
              <a:rPr lang="en-US" b="1" dirty="0"/>
              <a:t>Center on Domestic &amp; Sexual Violence</a:t>
            </a:r>
          </a:p>
          <a:p>
            <a:pPr marL="18288" indent="0">
              <a:buNone/>
            </a:pPr>
            <a:r>
              <a:rPr lang="en-US" dirty="0">
                <a:solidFill>
                  <a:srgbClr val="8F45C7"/>
                </a:solidFill>
                <a:hlinkClick r:id="rId3"/>
              </a:rPr>
              <a:t>http://www.ncdsv.org</a:t>
            </a:r>
            <a:r>
              <a:rPr lang="en-US" dirty="0" smtClean="0">
                <a:solidFill>
                  <a:srgbClr val="8F45C7"/>
                </a:solidFill>
                <a:hlinkClick r:id="rId3"/>
              </a:rPr>
              <a:t>/</a:t>
            </a:r>
            <a:endParaRPr lang="en-US" dirty="0" smtClean="0">
              <a:solidFill>
                <a:srgbClr val="8F45C7"/>
              </a:solidFill>
            </a:endParaRPr>
          </a:p>
          <a:p>
            <a:pPr marL="304038" indent="-285750"/>
            <a:r>
              <a:rPr lang="en-US" b="1" dirty="0" smtClean="0"/>
              <a:t>Crime Victims Compensation</a:t>
            </a:r>
          </a:p>
          <a:p>
            <a:pPr marL="18288" indent="0">
              <a:buNone/>
            </a:pPr>
            <a:r>
              <a:rPr lang="en-US" u="sng" dirty="0">
                <a:solidFill>
                  <a:schemeClr val="bg1">
                    <a:lumMod val="50000"/>
                  </a:schemeClr>
                </a:solidFill>
                <a:hlinkClick r:id="rId4"/>
              </a:rPr>
              <a:t>https://</a:t>
            </a:r>
            <a:r>
              <a:rPr lang="en-US" u="sng" dirty="0" smtClean="0">
                <a:solidFill>
                  <a:schemeClr val="bg1">
                    <a:lumMod val="50000"/>
                  </a:schemeClr>
                </a:solidFill>
                <a:hlinkClick r:id="rId4"/>
              </a:rPr>
              <a:t>www.texasattorneygeneral.gov/crime-victims/crime-victims-compensation-program</a:t>
            </a:r>
            <a:endParaRPr lang="en-US" u="sng" dirty="0" smtClean="0">
              <a:solidFill>
                <a:schemeClr val="bg1">
                  <a:lumMod val="50000"/>
                </a:schemeClr>
              </a:solidFill>
            </a:endParaRPr>
          </a:p>
          <a:p>
            <a:pPr marL="304038" indent="-285750"/>
            <a:r>
              <a:rPr lang="en-US" b="1" dirty="0" smtClean="0">
                <a:solidFill>
                  <a:schemeClr val="tx1"/>
                </a:solidFill>
              </a:rPr>
              <a:t>Reading: On </a:t>
            </a:r>
            <a:r>
              <a:rPr lang="en-US" b="1" dirty="0">
                <a:solidFill>
                  <a:schemeClr val="tx1"/>
                </a:solidFill>
              </a:rPr>
              <a:t>the Edge of </a:t>
            </a:r>
            <a:r>
              <a:rPr lang="en-US" b="1" dirty="0" err="1" smtClean="0">
                <a:solidFill>
                  <a:schemeClr val="tx1"/>
                </a:solidFill>
              </a:rPr>
              <a:t>Homicide:Strangulation</a:t>
            </a:r>
            <a:r>
              <a:rPr lang="en-US" b="1" dirty="0" smtClean="0">
                <a:solidFill>
                  <a:schemeClr val="tx1"/>
                </a:solidFill>
              </a:rPr>
              <a:t> </a:t>
            </a:r>
            <a:r>
              <a:rPr lang="en-US" b="1" dirty="0">
                <a:solidFill>
                  <a:schemeClr val="tx1"/>
                </a:solidFill>
              </a:rPr>
              <a:t>as a </a:t>
            </a:r>
            <a:r>
              <a:rPr lang="en-US" b="1" dirty="0" smtClean="0">
                <a:solidFill>
                  <a:schemeClr val="tx1"/>
                </a:solidFill>
              </a:rPr>
              <a:t>Prelude BY </a:t>
            </a:r>
            <a:r>
              <a:rPr lang="en-US" b="1" dirty="0">
                <a:solidFill>
                  <a:schemeClr val="tx1"/>
                </a:solidFill>
              </a:rPr>
              <a:t>GAEL B. STRACK and CASEY GWINN</a:t>
            </a:r>
            <a:endParaRPr lang="en-US" b="1" dirty="0">
              <a:solidFill>
                <a:schemeClr val="tx1"/>
              </a:solidFill>
            </a:endParaRPr>
          </a:p>
        </p:txBody>
      </p:sp>
    </p:spTree>
    <p:extLst>
      <p:ext uri="{BB962C8B-B14F-4D97-AF65-F5344CB8AC3E}">
        <p14:creationId xmlns:p14="http://schemas.microsoft.com/office/powerpoint/2010/main" val="2998737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2037" y="2271264"/>
            <a:ext cx="2447925" cy="2676525"/>
          </a:xfrm>
        </p:spPr>
      </p:pic>
      <p:sp>
        <p:nvSpPr>
          <p:cNvPr id="3" name="TextBox 2"/>
          <p:cNvSpPr txBox="1"/>
          <p:nvPr/>
        </p:nvSpPr>
        <p:spPr>
          <a:xfrm>
            <a:off x="980661" y="5062330"/>
            <a:ext cx="7606748" cy="1200329"/>
          </a:xfrm>
          <a:prstGeom prst="rect">
            <a:avLst/>
          </a:prstGeom>
          <a:noFill/>
        </p:spPr>
        <p:txBody>
          <a:bodyPr wrap="square" rtlCol="0">
            <a:spAutoFit/>
          </a:bodyPr>
          <a:lstStyle/>
          <a:p>
            <a:r>
              <a:rPr lang="en-US" dirty="0" smtClean="0"/>
              <a:t>Dorie </a:t>
            </a:r>
            <a:r>
              <a:rPr lang="en-US" dirty="0" err="1" smtClean="0"/>
              <a:t>Budde,</a:t>
            </a:r>
            <a:r>
              <a:rPr lang="en-US" dirty="0" smtClean="0"/>
              <a:t> LMSW</a:t>
            </a:r>
          </a:p>
          <a:p>
            <a:r>
              <a:rPr lang="en-US" dirty="0" smtClean="0"/>
              <a:t>Domestic Abuse Victim Advocate – Joint Base San Antonio</a:t>
            </a:r>
          </a:p>
          <a:p>
            <a:r>
              <a:rPr lang="en-US" dirty="0" smtClean="0"/>
              <a:t>210-292-0408</a:t>
            </a:r>
          </a:p>
          <a:p>
            <a:r>
              <a:rPr lang="en-US" dirty="0" smtClean="0"/>
              <a:t>Dorie.p.budde.ctr@mail.mil</a:t>
            </a:r>
            <a:endParaRPr lang="en-US" dirty="0"/>
          </a:p>
        </p:txBody>
      </p:sp>
    </p:spTree>
    <p:extLst>
      <p:ext uri="{BB962C8B-B14F-4D97-AF65-F5344CB8AC3E}">
        <p14:creationId xmlns:p14="http://schemas.microsoft.com/office/powerpoint/2010/main" val="726297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Equality wheel</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97218" y="702156"/>
            <a:ext cx="5433390" cy="6250876"/>
          </a:xfrm>
        </p:spPr>
      </p:pic>
      <p:sp>
        <p:nvSpPr>
          <p:cNvPr id="3" name="TextBox 2"/>
          <p:cNvSpPr txBox="1"/>
          <p:nvPr/>
        </p:nvSpPr>
        <p:spPr>
          <a:xfrm>
            <a:off x="581192" y="2584174"/>
            <a:ext cx="4799191"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Good example of a healthy relationship</a:t>
            </a:r>
          </a:p>
          <a:p>
            <a:pPr marL="285750" indent="-285750">
              <a:buFont typeface="Arial" panose="020B0604020202020204" pitchFamily="34" charset="0"/>
              <a:buChar char="•"/>
            </a:pPr>
            <a:r>
              <a:rPr lang="en-US" dirty="0" smtClean="0"/>
              <a:t>No relationship is perfect </a:t>
            </a:r>
          </a:p>
          <a:p>
            <a:endParaRPr lang="en-US" dirty="0"/>
          </a:p>
        </p:txBody>
      </p:sp>
    </p:spTree>
    <p:extLst>
      <p:ext uri="{BB962C8B-B14F-4D97-AF65-F5344CB8AC3E}">
        <p14:creationId xmlns:p14="http://schemas.microsoft.com/office/powerpoint/2010/main" val="802682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they stay?</a:t>
            </a:r>
            <a:endParaRPr lang="en-US" dirty="0"/>
          </a:p>
        </p:txBody>
      </p:sp>
      <p:sp>
        <p:nvSpPr>
          <p:cNvPr id="3" name="Content Placeholder 2"/>
          <p:cNvSpPr>
            <a:spLocks noGrp="1"/>
          </p:cNvSpPr>
          <p:nvPr>
            <p:ph idx="1"/>
          </p:nvPr>
        </p:nvSpPr>
        <p:spPr>
          <a:xfrm>
            <a:off x="581192" y="2180496"/>
            <a:ext cx="11029615" cy="3902252"/>
          </a:xfrm>
        </p:spPr>
        <p:txBody>
          <a:bodyPr>
            <a:normAutofit fontScale="77500" lnSpcReduction="20000"/>
          </a:bodyPr>
          <a:lstStyle/>
          <a:p>
            <a:pPr>
              <a:lnSpc>
                <a:spcPct val="80000"/>
              </a:lnSpc>
            </a:pPr>
            <a:r>
              <a:rPr lang="en-US" altLang="en-US" b="1" dirty="0"/>
              <a:t>Economic dependence. </a:t>
            </a:r>
            <a:r>
              <a:rPr lang="en-US" altLang="en-US" dirty="0"/>
              <a:t>How can </a:t>
            </a:r>
            <a:r>
              <a:rPr lang="en-US" altLang="en-US" dirty="0" smtClean="0"/>
              <a:t>they </a:t>
            </a:r>
            <a:r>
              <a:rPr lang="en-US" altLang="en-US" dirty="0"/>
              <a:t>support </a:t>
            </a:r>
            <a:r>
              <a:rPr lang="en-US" altLang="en-US" dirty="0" smtClean="0"/>
              <a:t>themselves </a:t>
            </a:r>
            <a:r>
              <a:rPr lang="en-US" altLang="en-US" dirty="0"/>
              <a:t>and the children? </a:t>
            </a:r>
          </a:p>
          <a:p>
            <a:pPr>
              <a:lnSpc>
                <a:spcPct val="80000"/>
              </a:lnSpc>
            </a:pPr>
            <a:r>
              <a:rPr lang="en-US" altLang="en-US" b="1" dirty="0"/>
              <a:t>Fear</a:t>
            </a:r>
            <a:r>
              <a:rPr lang="en-US" altLang="en-US" dirty="0"/>
              <a:t> of greater physical danger to </a:t>
            </a:r>
            <a:r>
              <a:rPr lang="en-US" altLang="en-US" dirty="0" smtClean="0"/>
              <a:t>themselves </a:t>
            </a:r>
            <a:r>
              <a:rPr lang="en-US" altLang="en-US" dirty="0"/>
              <a:t>and </a:t>
            </a:r>
            <a:r>
              <a:rPr lang="en-US" altLang="en-US" dirty="0" smtClean="0"/>
              <a:t>the </a:t>
            </a:r>
            <a:r>
              <a:rPr lang="en-US" altLang="en-US" dirty="0"/>
              <a:t>children if they try to leave. </a:t>
            </a:r>
          </a:p>
          <a:p>
            <a:pPr>
              <a:lnSpc>
                <a:spcPct val="80000"/>
              </a:lnSpc>
            </a:pPr>
            <a:r>
              <a:rPr lang="en-US" altLang="en-US" b="1" dirty="0" smtClean="0"/>
              <a:t>Survival </a:t>
            </a:r>
            <a:r>
              <a:rPr lang="en-US" altLang="en-US" dirty="0"/>
              <a:t>Fear that </a:t>
            </a:r>
            <a:r>
              <a:rPr lang="en-US" altLang="en-US" dirty="0" smtClean="0"/>
              <a:t>the </a:t>
            </a:r>
            <a:r>
              <a:rPr lang="en-US" altLang="en-US" dirty="0"/>
              <a:t>partner will follow </a:t>
            </a:r>
            <a:r>
              <a:rPr lang="en-US" altLang="en-US" dirty="0" smtClean="0"/>
              <a:t>them </a:t>
            </a:r>
            <a:r>
              <a:rPr lang="en-US" altLang="en-US" dirty="0"/>
              <a:t>and kill </a:t>
            </a:r>
            <a:r>
              <a:rPr lang="en-US" altLang="en-US" dirty="0" smtClean="0"/>
              <a:t>themselves if they </a:t>
            </a:r>
            <a:r>
              <a:rPr lang="en-US" altLang="en-US" dirty="0"/>
              <a:t>leaves, often based on real threats by </a:t>
            </a:r>
            <a:r>
              <a:rPr lang="en-US" altLang="en-US" dirty="0" smtClean="0"/>
              <a:t>the </a:t>
            </a:r>
            <a:r>
              <a:rPr lang="en-US" altLang="en-US" dirty="0"/>
              <a:t>partner. </a:t>
            </a:r>
          </a:p>
          <a:p>
            <a:pPr>
              <a:lnSpc>
                <a:spcPct val="80000"/>
              </a:lnSpc>
            </a:pPr>
            <a:r>
              <a:rPr lang="en-US" altLang="en-US" b="1" dirty="0"/>
              <a:t>Fear</a:t>
            </a:r>
            <a:r>
              <a:rPr lang="en-US" altLang="en-US" dirty="0"/>
              <a:t> of losing custody of the children, often based on </a:t>
            </a:r>
            <a:r>
              <a:rPr lang="en-US" altLang="en-US" dirty="0" smtClean="0"/>
              <a:t>the partner's </a:t>
            </a:r>
            <a:r>
              <a:rPr lang="en-US" altLang="en-US" dirty="0"/>
              <a:t>remarks. </a:t>
            </a:r>
          </a:p>
          <a:p>
            <a:pPr>
              <a:lnSpc>
                <a:spcPct val="80000"/>
              </a:lnSpc>
            </a:pPr>
            <a:r>
              <a:rPr lang="en-US" altLang="en-US" b="1" dirty="0"/>
              <a:t>Lack</a:t>
            </a:r>
            <a:r>
              <a:rPr lang="en-US" altLang="en-US" dirty="0"/>
              <a:t> of alternative housing; </a:t>
            </a:r>
            <a:r>
              <a:rPr lang="en-US" altLang="en-US" dirty="0" smtClean="0"/>
              <a:t>they have </a:t>
            </a:r>
            <a:r>
              <a:rPr lang="en-US" altLang="en-US" dirty="0"/>
              <a:t>nowhere else to go</a:t>
            </a:r>
            <a:r>
              <a:rPr lang="en-US" altLang="en-US" dirty="0" smtClean="0"/>
              <a:t>.</a:t>
            </a:r>
          </a:p>
          <a:p>
            <a:pPr>
              <a:lnSpc>
                <a:spcPct val="80000"/>
              </a:lnSpc>
            </a:pPr>
            <a:r>
              <a:rPr lang="en-US" altLang="en-US" b="1" dirty="0" smtClean="0"/>
              <a:t>Lack</a:t>
            </a:r>
            <a:r>
              <a:rPr lang="en-US" altLang="en-US" dirty="0" smtClean="0"/>
              <a:t> of legal resources</a:t>
            </a:r>
            <a:endParaRPr lang="en-US" altLang="en-US" dirty="0"/>
          </a:p>
          <a:p>
            <a:pPr>
              <a:lnSpc>
                <a:spcPct val="80000"/>
              </a:lnSpc>
            </a:pPr>
            <a:r>
              <a:rPr lang="en-US" altLang="en-US" b="1" dirty="0"/>
              <a:t>Lack</a:t>
            </a:r>
            <a:r>
              <a:rPr lang="en-US" altLang="en-US" dirty="0"/>
              <a:t> of job skills; </a:t>
            </a:r>
            <a:r>
              <a:rPr lang="en-US" altLang="en-US" dirty="0" smtClean="0"/>
              <a:t>they might </a:t>
            </a:r>
            <a:r>
              <a:rPr lang="en-US" altLang="en-US" dirty="0"/>
              <a:t>not be able to get a job. </a:t>
            </a:r>
          </a:p>
          <a:p>
            <a:pPr>
              <a:lnSpc>
                <a:spcPct val="80000"/>
              </a:lnSpc>
            </a:pPr>
            <a:r>
              <a:rPr lang="en-US" altLang="en-US" b="1" dirty="0"/>
              <a:t>Social isolation</a:t>
            </a:r>
            <a:r>
              <a:rPr lang="en-US" altLang="en-US" dirty="0"/>
              <a:t> resulting in lack of support from family and friends. </a:t>
            </a:r>
          </a:p>
          <a:p>
            <a:pPr>
              <a:lnSpc>
                <a:spcPct val="80000"/>
              </a:lnSpc>
            </a:pPr>
            <a:r>
              <a:rPr lang="en-US" altLang="en-US" b="1" dirty="0"/>
              <a:t>Lack of understanding</a:t>
            </a:r>
            <a:r>
              <a:rPr lang="en-US" altLang="en-US" dirty="0"/>
              <a:t> from family, friends, police, ministers, etc. </a:t>
            </a:r>
          </a:p>
          <a:p>
            <a:pPr>
              <a:lnSpc>
                <a:spcPct val="80000"/>
              </a:lnSpc>
            </a:pPr>
            <a:r>
              <a:rPr lang="en-US" altLang="en-US" b="1" dirty="0"/>
              <a:t>Negative responses</a:t>
            </a:r>
            <a:r>
              <a:rPr lang="en-US" altLang="en-US" dirty="0"/>
              <a:t> from community, police, courts, social workers, etc. </a:t>
            </a:r>
          </a:p>
          <a:p>
            <a:pPr>
              <a:lnSpc>
                <a:spcPct val="80000"/>
              </a:lnSpc>
            </a:pPr>
            <a:r>
              <a:rPr lang="en-US" altLang="en-US" b="1" dirty="0"/>
              <a:t>"Acceptable violence".</a:t>
            </a:r>
            <a:r>
              <a:rPr lang="en-US" altLang="en-US" dirty="0"/>
              <a:t> The violence escalates slowly over time. Living with constant abuse numbs the victim so that </a:t>
            </a:r>
            <a:r>
              <a:rPr lang="en-US" altLang="en-US" dirty="0" smtClean="0"/>
              <a:t>they are </a:t>
            </a:r>
            <a:r>
              <a:rPr lang="en-US" altLang="en-US" dirty="0"/>
              <a:t>unable to recognize that </a:t>
            </a:r>
            <a:r>
              <a:rPr lang="en-US" altLang="en-US" dirty="0" smtClean="0"/>
              <a:t>they are </a:t>
            </a:r>
            <a:r>
              <a:rPr lang="en-US" altLang="en-US" dirty="0"/>
              <a:t>involved in a set pattern of abuse. </a:t>
            </a:r>
          </a:p>
          <a:p>
            <a:pPr>
              <a:lnSpc>
                <a:spcPct val="80000"/>
              </a:lnSpc>
            </a:pPr>
            <a:r>
              <a:rPr lang="en-US" altLang="en-US" b="1" dirty="0"/>
              <a:t>Ties</a:t>
            </a:r>
            <a:r>
              <a:rPr lang="en-US" altLang="en-US" dirty="0"/>
              <a:t> to </a:t>
            </a:r>
            <a:r>
              <a:rPr lang="en-US" altLang="en-US" dirty="0" smtClean="0"/>
              <a:t>the </a:t>
            </a:r>
            <a:r>
              <a:rPr lang="en-US" altLang="en-US" dirty="0"/>
              <a:t>home and belongings. </a:t>
            </a:r>
          </a:p>
          <a:p>
            <a:pPr>
              <a:lnSpc>
                <a:spcPct val="80000"/>
              </a:lnSpc>
            </a:pPr>
            <a:r>
              <a:rPr lang="en-US" altLang="en-US" b="1" dirty="0"/>
              <a:t>Family pressure;</a:t>
            </a:r>
            <a:r>
              <a:rPr lang="en-US" altLang="en-US" dirty="0"/>
              <a:t> because Mom always said, "I told you it wouldn't work </a:t>
            </a:r>
            <a:r>
              <a:rPr lang="en-US" altLang="en-US" dirty="0" smtClean="0"/>
              <a:t>out" </a:t>
            </a:r>
            <a:r>
              <a:rPr lang="en-US" altLang="en-US" dirty="0"/>
              <a:t>or "You made your bed, now you sleep in it." </a:t>
            </a:r>
          </a:p>
          <a:p>
            <a:pPr>
              <a:lnSpc>
                <a:spcPct val="80000"/>
              </a:lnSpc>
            </a:pPr>
            <a:r>
              <a:rPr lang="en-US" altLang="en-US" b="1" dirty="0"/>
              <a:t>Fear</a:t>
            </a:r>
            <a:r>
              <a:rPr lang="en-US" altLang="en-US" dirty="0"/>
              <a:t> of </a:t>
            </a:r>
            <a:r>
              <a:rPr lang="en-US" altLang="en-US" dirty="0" smtClean="0"/>
              <a:t>the </a:t>
            </a:r>
            <a:r>
              <a:rPr lang="en-US" altLang="en-US" dirty="0"/>
              <a:t>abuser doing something to get </a:t>
            </a:r>
            <a:r>
              <a:rPr lang="en-US" altLang="en-US" dirty="0" smtClean="0"/>
              <a:t>them </a:t>
            </a:r>
            <a:r>
              <a:rPr lang="en-US" altLang="en-US" dirty="0"/>
              <a:t>(</a:t>
            </a:r>
            <a:r>
              <a:rPr lang="en-US" altLang="en-US" dirty="0" smtClean="0"/>
              <a:t>report </a:t>
            </a:r>
            <a:r>
              <a:rPr lang="en-US" altLang="en-US" dirty="0"/>
              <a:t>to </a:t>
            </a:r>
            <a:r>
              <a:rPr lang="en-US" altLang="en-US" dirty="0" smtClean="0"/>
              <a:t>CPS, </a:t>
            </a:r>
            <a:r>
              <a:rPr lang="en-US" altLang="en-US" dirty="0"/>
              <a:t>call </a:t>
            </a:r>
            <a:r>
              <a:rPr lang="en-US" altLang="en-US" dirty="0" smtClean="0"/>
              <a:t>their </a:t>
            </a:r>
            <a:r>
              <a:rPr lang="en-US" altLang="en-US" dirty="0"/>
              <a:t>workplace, </a:t>
            </a:r>
            <a:r>
              <a:rPr lang="en-US" altLang="en-US" dirty="0" smtClean="0"/>
              <a:t>taking the children away) </a:t>
            </a:r>
            <a:endParaRPr lang="en-US" altLang="en-US" dirty="0"/>
          </a:p>
          <a:p>
            <a:pPr>
              <a:lnSpc>
                <a:spcPct val="80000"/>
              </a:lnSpc>
            </a:pPr>
            <a:r>
              <a:rPr lang="en-US" altLang="en-US" b="1" dirty="0"/>
              <a:t>Time</a:t>
            </a:r>
            <a:r>
              <a:rPr lang="en-US" altLang="en-US" dirty="0"/>
              <a:t> needed to plan and prepare to leave.</a:t>
            </a:r>
          </a:p>
          <a:p>
            <a:endParaRPr lang="en-US" dirty="0"/>
          </a:p>
        </p:txBody>
      </p:sp>
    </p:spTree>
    <p:extLst>
      <p:ext uri="{BB962C8B-B14F-4D97-AF65-F5344CB8AC3E}">
        <p14:creationId xmlns:p14="http://schemas.microsoft.com/office/powerpoint/2010/main" val="194775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they Stay?</a:t>
            </a:r>
            <a:endParaRPr lang="en-US" dirty="0"/>
          </a:p>
        </p:txBody>
      </p:sp>
      <p:sp>
        <p:nvSpPr>
          <p:cNvPr id="3" name="Content Placeholder 2"/>
          <p:cNvSpPr>
            <a:spLocks noGrp="1"/>
          </p:cNvSpPr>
          <p:nvPr>
            <p:ph idx="1"/>
          </p:nvPr>
        </p:nvSpPr>
        <p:spPr>
          <a:xfrm>
            <a:off x="581192" y="2180496"/>
            <a:ext cx="11029615" cy="4180547"/>
          </a:xfrm>
        </p:spPr>
        <p:txBody>
          <a:bodyPr>
            <a:normAutofit fontScale="70000" lnSpcReduction="20000"/>
          </a:bodyPr>
          <a:lstStyle/>
          <a:p>
            <a:pPr>
              <a:lnSpc>
                <a:spcPct val="80000"/>
              </a:lnSpc>
            </a:pPr>
            <a:r>
              <a:rPr lang="en-US" altLang="en-US" b="1" dirty="0"/>
              <a:t>Insecurity</a:t>
            </a:r>
            <a:r>
              <a:rPr lang="en-US" altLang="en-US" dirty="0"/>
              <a:t> about being alone, on </a:t>
            </a:r>
            <a:r>
              <a:rPr lang="en-US" altLang="en-US" dirty="0" smtClean="0"/>
              <a:t>their </a:t>
            </a:r>
            <a:r>
              <a:rPr lang="en-US" altLang="en-US" dirty="0"/>
              <a:t>own; </a:t>
            </a:r>
            <a:r>
              <a:rPr lang="en-US" altLang="en-US" dirty="0" smtClean="0"/>
              <a:t>afraid they </a:t>
            </a:r>
            <a:r>
              <a:rPr lang="en-US" altLang="en-US" dirty="0"/>
              <a:t>can't cope with home and children by </a:t>
            </a:r>
            <a:r>
              <a:rPr lang="en-US" altLang="en-US" dirty="0" smtClean="0"/>
              <a:t>themselves. </a:t>
            </a:r>
            <a:endParaRPr lang="en-US" altLang="en-US" dirty="0"/>
          </a:p>
          <a:p>
            <a:pPr>
              <a:lnSpc>
                <a:spcPct val="80000"/>
              </a:lnSpc>
            </a:pPr>
            <a:r>
              <a:rPr lang="en-US" altLang="en-US" b="1" dirty="0" smtClean="0"/>
              <a:t>Loyalty</a:t>
            </a:r>
            <a:r>
              <a:rPr lang="en-US" altLang="en-US" dirty="0" smtClean="0"/>
              <a:t> “They are </a:t>
            </a:r>
            <a:r>
              <a:rPr lang="en-US" altLang="en-US" dirty="0"/>
              <a:t>sick; if </a:t>
            </a:r>
            <a:r>
              <a:rPr lang="en-US" altLang="en-US" dirty="0" smtClean="0"/>
              <a:t>they </a:t>
            </a:r>
            <a:r>
              <a:rPr lang="en-US" altLang="en-US" dirty="0"/>
              <a:t>had a broken leg or cancer--I would stay. This is no different." </a:t>
            </a:r>
          </a:p>
          <a:p>
            <a:pPr>
              <a:lnSpc>
                <a:spcPct val="80000"/>
              </a:lnSpc>
            </a:pPr>
            <a:r>
              <a:rPr lang="en-US" altLang="en-US" b="1" dirty="0" smtClean="0"/>
              <a:t>Pity</a:t>
            </a:r>
            <a:r>
              <a:rPr lang="en-US" altLang="en-US" dirty="0" smtClean="0"/>
              <a:t> They are </a:t>
            </a:r>
            <a:r>
              <a:rPr lang="en-US" altLang="en-US" dirty="0"/>
              <a:t>worse off than </a:t>
            </a:r>
            <a:r>
              <a:rPr lang="en-US" altLang="en-US" dirty="0" smtClean="0"/>
              <a:t>I am; feels sorry for the abuser </a:t>
            </a:r>
            <a:endParaRPr lang="en-US" altLang="en-US" dirty="0"/>
          </a:p>
          <a:p>
            <a:pPr>
              <a:lnSpc>
                <a:spcPct val="80000"/>
              </a:lnSpc>
            </a:pPr>
            <a:r>
              <a:rPr lang="en-US" altLang="en-US" b="1" dirty="0" smtClean="0"/>
              <a:t>Denial</a:t>
            </a:r>
            <a:r>
              <a:rPr lang="en-US" altLang="en-US" dirty="0" smtClean="0"/>
              <a:t> </a:t>
            </a:r>
            <a:r>
              <a:rPr lang="en-US" altLang="en-US" dirty="0"/>
              <a:t>"It's really not that bad. Other people have it worse." </a:t>
            </a:r>
          </a:p>
          <a:p>
            <a:pPr>
              <a:lnSpc>
                <a:spcPct val="80000"/>
              </a:lnSpc>
            </a:pPr>
            <a:r>
              <a:rPr lang="en-US" altLang="en-US" b="1" dirty="0" smtClean="0"/>
              <a:t>Love</a:t>
            </a:r>
            <a:r>
              <a:rPr lang="en-US" altLang="en-US" dirty="0" smtClean="0"/>
              <a:t> </a:t>
            </a:r>
            <a:r>
              <a:rPr lang="en-US" altLang="en-US" dirty="0"/>
              <a:t>Often, the abuser is quite loving and lovable when </a:t>
            </a:r>
            <a:r>
              <a:rPr lang="en-US" altLang="en-US" dirty="0" smtClean="0"/>
              <a:t>they are </a:t>
            </a:r>
            <a:r>
              <a:rPr lang="en-US" altLang="en-US" dirty="0"/>
              <a:t>not being abusive. </a:t>
            </a:r>
          </a:p>
          <a:p>
            <a:pPr>
              <a:lnSpc>
                <a:spcPct val="80000"/>
              </a:lnSpc>
            </a:pPr>
            <a:r>
              <a:rPr lang="en-US" altLang="en-US" b="1" dirty="0" smtClean="0"/>
              <a:t>Love</a:t>
            </a:r>
            <a:r>
              <a:rPr lang="en-US" altLang="en-US" dirty="0" smtClean="0"/>
              <a:t> </a:t>
            </a:r>
            <a:r>
              <a:rPr lang="en-US" altLang="en-US" dirty="0"/>
              <a:t>especially during the "honeymoon" stage; </a:t>
            </a:r>
            <a:r>
              <a:rPr lang="en-US" altLang="en-US" dirty="0" smtClean="0"/>
              <a:t>remembers </a:t>
            </a:r>
            <a:r>
              <a:rPr lang="en-US" altLang="en-US" dirty="0"/>
              <a:t>what </a:t>
            </a:r>
            <a:r>
              <a:rPr lang="en-US" altLang="en-US" dirty="0" smtClean="0"/>
              <a:t>it </a:t>
            </a:r>
            <a:r>
              <a:rPr lang="en-US" altLang="en-US" dirty="0"/>
              <a:t>used to be like. </a:t>
            </a:r>
          </a:p>
          <a:p>
            <a:pPr>
              <a:lnSpc>
                <a:spcPct val="80000"/>
              </a:lnSpc>
            </a:pPr>
            <a:r>
              <a:rPr lang="en-US" altLang="en-US" b="1" dirty="0" smtClean="0"/>
              <a:t>Guilt</a:t>
            </a:r>
            <a:r>
              <a:rPr lang="en-US" altLang="en-US" dirty="0" smtClean="0"/>
              <a:t> believes—and the partner </a:t>
            </a:r>
            <a:r>
              <a:rPr lang="en-US" altLang="en-US" dirty="0"/>
              <a:t>and the other significant others are quick to agree--that their problems are </a:t>
            </a:r>
            <a:r>
              <a:rPr lang="en-US" altLang="en-US" dirty="0" smtClean="0"/>
              <a:t>the victims </a:t>
            </a:r>
            <a:r>
              <a:rPr lang="en-US" altLang="en-US" dirty="0"/>
              <a:t>fault. </a:t>
            </a:r>
          </a:p>
          <a:p>
            <a:pPr>
              <a:lnSpc>
                <a:spcPct val="80000"/>
              </a:lnSpc>
            </a:pPr>
            <a:r>
              <a:rPr lang="en-US" altLang="en-US" b="1" dirty="0"/>
              <a:t>Shame and humiliation</a:t>
            </a:r>
            <a:r>
              <a:rPr lang="en-US" altLang="en-US" dirty="0"/>
              <a:t> in front of the community. "I don't want anyone else to know." </a:t>
            </a:r>
          </a:p>
          <a:p>
            <a:pPr>
              <a:lnSpc>
                <a:spcPct val="80000"/>
              </a:lnSpc>
            </a:pPr>
            <a:r>
              <a:rPr lang="en-US" altLang="en-US" b="1" dirty="0"/>
              <a:t>Learned </a:t>
            </a:r>
            <a:r>
              <a:rPr lang="en-US" altLang="en-US" b="1" dirty="0" smtClean="0"/>
              <a:t>helplessness</a:t>
            </a:r>
            <a:r>
              <a:rPr lang="en-US" altLang="en-US" dirty="0" smtClean="0"/>
              <a:t> </a:t>
            </a:r>
            <a:r>
              <a:rPr lang="en-US" altLang="en-US" dirty="0"/>
              <a:t>trying every possible method to change something in our environment, but with no success, so that we eventually expect to fail. Feeling helpless is a logical response to constant resistance to our efforts. This can be seen with prisoners of war, people taken hostage, people living in poverty who cannot get work, etc. </a:t>
            </a:r>
          </a:p>
          <a:p>
            <a:pPr>
              <a:lnSpc>
                <a:spcPct val="80000"/>
              </a:lnSpc>
            </a:pPr>
            <a:r>
              <a:rPr lang="en-US" altLang="en-US" b="1" dirty="0"/>
              <a:t>False </a:t>
            </a:r>
            <a:r>
              <a:rPr lang="en-US" altLang="en-US" b="1" dirty="0" smtClean="0"/>
              <a:t>hope</a:t>
            </a:r>
            <a:r>
              <a:rPr lang="en-US" altLang="en-US" dirty="0" smtClean="0"/>
              <a:t> “They are </a:t>
            </a:r>
            <a:r>
              <a:rPr lang="en-US" altLang="en-US" dirty="0"/>
              <a:t>starting to do things I've been asking for." (counseling, anger management, </a:t>
            </a:r>
            <a:r>
              <a:rPr lang="en-US" altLang="en-US" dirty="0" smtClean="0"/>
              <a:t>sees </a:t>
            </a:r>
            <a:r>
              <a:rPr lang="en-US" altLang="en-US" dirty="0"/>
              <a:t>a chance of improvement.) </a:t>
            </a:r>
          </a:p>
          <a:p>
            <a:pPr>
              <a:lnSpc>
                <a:spcPct val="80000"/>
              </a:lnSpc>
            </a:pPr>
            <a:r>
              <a:rPr lang="en-US" altLang="en-US" b="1" dirty="0" smtClean="0"/>
              <a:t>Guilt</a:t>
            </a:r>
            <a:r>
              <a:rPr lang="en-US" altLang="en-US" dirty="0" smtClean="0"/>
              <a:t> </a:t>
            </a:r>
            <a:r>
              <a:rPr lang="en-US" altLang="en-US" dirty="0"/>
              <a:t>B</a:t>
            </a:r>
            <a:r>
              <a:rPr lang="en-US" altLang="en-US" dirty="0" smtClean="0"/>
              <a:t>elieves </a:t>
            </a:r>
            <a:r>
              <a:rPr lang="en-US" altLang="en-US" dirty="0"/>
              <a:t>that the violence is caused through some inadequacy </a:t>
            </a:r>
            <a:r>
              <a:rPr lang="en-US" altLang="en-US" dirty="0" smtClean="0"/>
              <a:t>of their </a:t>
            </a:r>
            <a:r>
              <a:rPr lang="en-US" altLang="en-US" dirty="0"/>
              <a:t>own </a:t>
            </a:r>
            <a:r>
              <a:rPr lang="en-US" altLang="en-US" dirty="0" smtClean="0"/>
              <a:t>(they are often </a:t>
            </a:r>
            <a:r>
              <a:rPr lang="en-US" altLang="en-US" dirty="0"/>
              <a:t>told this); feels as though </a:t>
            </a:r>
            <a:r>
              <a:rPr lang="en-US" altLang="en-US" dirty="0" smtClean="0"/>
              <a:t>they deserve </a:t>
            </a:r>
            <a:r>
              <a:rPr lang="en-US" altLang="en-US" dirty="0"/>
              <a:t>it for failing. </a:t>
            </a:r>
          </a:p>
          <a:p>
            <a:pPr>
              <a:lnSpc>
                <a:spcPct val="80000"/>
              </a:lnSpc>
            </a:pPr>
            <a:r>
              <a:rPr lang="en-US" altLang="en-US" b="1" dirty="0" smtClean="0"/>
              <a:t>Responsibility</a:t>
            </a:r>
            <a:r>
              <a:rPr lang="en-US" altLang="en-US" dirty="0" smtClean="0"/>
              <a:t> </a:t>
            </a:r>
            <a:r>
              <a:rPr lang="en-US" altLang="en-US" dirty="0" smtClean="0"/>
              <a:t>They feel </a:t>
            </a:r>
            <a:r>
              <a:rPr lang="en-US" altLang="en-US" dirty="0"/>
              <a:t>as though </a:t>
            </a:r>
            <a:r>
              <a:rPr lang="en-US" altLang="en-US" dirty="0" smtClean="0"/>
              <a:t>they </a:t>
            </a:r>
            <a:r>
              <a:rPr lang="en-US" altLang="en-US" dirty="0"/>
              <a:t>only needs to meet some set of vague expectations in order to earn the abuser's approval. </a:t>
            </a:r>
          </a:p>
          <a:p>
            <a:pPr>
              <a:lnSpc>
                <a:spcPct val="80000"/>
              </a:lnSpc>
            </a:pPr>
            <a:r>
              <a:rPr lang="en-US" altLang="en-US" b="1" dirty="0"/>
              <a:t>Insecurity</a:t>
            </a:r>
            <a:r>
              <a:rPr lang="en-US" altLang="en-US" dirty="0"/>
              <a:t> over her potential independence and lack of emotional support. </a:t>
            </a:r>
          </a:p>
          <a:p>
            <a:pPr>
              <a:lnSpc>
                <a:spcPct val="80000"/>
              </a:lnSpc>
            </a:pPr>
            <a:r>
              <a:rPr lang="en-US" altLang="en-US" b="1" dirty="0"/>
              <a:t>Guilt</a:t>
            </a:r>
            <a:r>
              <a:rPr lang="en-US" altLang="en-US" dirty="0"/>
              <a:t> about the failure of the marriage/relationship. </a:t>
            </a:r>
          </a:p>
          <a:p>
            <a:pPr>
              <a:lnSpc>
                <a:spcPct val="80000"/>
              </a:lnSpc>
            </a:pPr>
            <a:r>
              <a:rPr lang="en-US" altLang="en-US" b="1" dirty="0"/>
              <a:t>Lack</a:t>
            </a:r>
            <a:r>
              <a:rPr lang="en-US" altLang="en-US" dirty="0"/>
              <a:t> of emotional </a:t>
            </a:r>
            <a:r>
              <a:rPr lang="en-US" altLang="en-US" dirty="0" smtClean="0"/>
              <a:t>support– they feel </a:t>
            </a:r>
            <a:r>
              <a:rPr lang="en-US" altLang="en-US" dirty="0"/>
              <a:t>like </a:t>
            </a:r>
            <a:r>
              <a:rPr lang="en-US" altLang="en-US" dirty="0" smtClean="0"/>
              <a:t>they are </a:t>
            </a:r>
            <a:r>
              <a:rPr lang="en-US" altLang="en-US" dirty="0"/>
              <a:t>doing this on </a:t>
            </a:r>
            <a:r>
              <a:rPr lang="en-US" altLang="en-US" dirty="0" smtClean="0"/>
              <a:t>their </a:t>
            </a:r>
            <a:r>
              <a:rPr lang="en-US" altLang="en-US" dirty="0"/>
              <a:t>own, and it's just too much. </a:t>
            </a:r>
          </a:p>
          <a:p>
            <a:pPr>
              <a:lnSpc>
                <a:spcPct val="80000"/>
              </a:lnSpc>
            </a:pPr>
            <a:r>
              <a:rPr lang="en-US" altLang="en-US" b="1" dirty="0"/>
              <a:t>Simple </a:t>
            </a:r>
            <a:r>
              <a:rPr lang="en-US" altLang="en-US" b="1" dirty="0" smtClean="0"/>
              <a:t>exhaustion</a:t>
            </a:r>
            <a:r>
              <a:rPr lang="en-US" altLang="en-US" dirty="0" smtClean="0"/>
              <a:t> </a:t>
            </a:r>
            <a:r>
              <a:rPr lang="en-US" altLang="en-US" dirty="0" smtClean="0"/>
              <a:t>just </a:t>
            </a:r>
            <a:r>
              <a:rPr lang="en-US" altLang="en-US" dirty="0"/>
              <a:t>too tired and worn out from the abuse to leave.</a:t>
            </a:r>
          </a:p>
          <a:p>
            <a:endParaRPr lang="en-US" dirty="0"/>
          </a:p>
        </p:txBody>
      </p:sp>
    </p:spTree>
    <p:extLst>
      <p:ext uri="{BB962C8B-B14F-4D97-AF65-F5344CB8AC3E}">
        <p14:creationId xmlns:p14="http://schemas.microsoft.com/office/powerpoint/2010/main" val="1212700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a domestic Violence incident</a:t>
            </a:r>
            <a:endParaRPr lang="en-US" dirty="0"/>
          </a:p>
        </p:txBody>
      </p:sp>
      <p:pic>
        <p:nvPicPr>
          <p:cNvPr id="4" name="Content Placeholder 3"/>
          <p:cNvPicPr>
            <a:picLocks noGrp="1" noChangeAspect="1"/>
          </p:cNvPicPr>
          <p:nvPr>
            <p:ph idx="1"/>
          </p:nvPr>
        </p:nvPicPr>
        <p:blipFill>
          <a:blip r:embed="rId2"/>
          <a:stretch>
            <a:fillRect/>
          </a:stretch>
        </p:blipFill>
        <p:spPr>
          <a:xfrm>
            <a:off x="4420918" y="2690192"/>
            <a:ext cx="3657270" cy="2928730"/>
          </a:xfrm>
          <a:prstGeom prst="rect">
            <a:avLst/>
          </a:prstGeom>
        </p:spPr>
      </p:pic>
      <p:sp>
        <p:nvSpPr>
          <p:cNvPr id="3" name="TextBox 2"/>
          <p:cNvSpPr txBox="1"/>
          <p:nvPr/>
        </p:nvSpPr>
        <p:spPr>
          <a:xfrm>
            <a:off x="581192" y="2557670"/>
            <a:ext cx="2784860" cy="369332"/>
          </a:xfrm>
          <a:prstGeom prst="rect">
            <a:avLst/>
          </a:prstGeom>
          <a:noFill/>
        </p:spPr>
        <p:txBody>
          <a:bodyPr wrap="square" rtlCol="0">
            <a:spAutoFit/>
          </a:bodyPr>
          <a:lstStyle/>
          <a:p>
            <a:r>
              <a:rPr lang="en-US" dirty="0" smtClean="0"/>
              <a:t>CPS Worker</a:t>
            </a:r>
            <a:endParaRPr lang="en-US" dirty="0"/>
          </a:p>
        </p:txBody>
      </p:sp>
      <p:sp>
        <p:nvSpPr>
          <p:cNvPr id="5" name="TextBox 4"/>
          <p:cNvSpPr txBox="1"/>
          <p:nvPr/>
        </p:nvSpPr>
        <p:spPr>
          <a:xfrm>
            <a:off x="1550505" y="3949148"/>
            <a:ext cx="2716696" cy="369332"/>
          </a:xfrm>
          <a:prstGeom prst="rect">
            <a:avLst/>
          </a:prstGeom>
          <a:noFill/>
        </p:spPr>
        <p:txBody>
          <a:bodyPr wrap="square" rtlCol="0">
            <a:spAutoFit/>
          </a:bodyPr>
          <a:lstStyle/>
          <a:p>
            <a:r>
              <a:rPr lang="en-US" dirty="0" smtClean="0"/>
              <a:t>Responding Police Officer </a:t>
            </a:r>
            <a:endParaRPr lang="en-US" dirty="0"/>
          </a:p>
        </p:txBody>
      </p:sp>
      <p:sp>
        <p:nvSpPr>
          <p:cNvPr id="6" name="TextBox 5"/>
          <p:cNvSpPr txBox="1"/>
          <p:nvPr/>
        </p:nvSpPr>
        <p:spPr>
          <a:xfrm>
            <a:off x="8772939" y="3048000"/>
            <a:ext cx="2716696" cy="369332"/>
          </a:xfrm>
          <a:prstGeom prst="rect">
            <a:avLst/>
          </a:prstGeom>
          <a:noFill/>
        </p:spPr>
        <p:txBody>
          <a:bodyPr wrap="square" rtlCol="0">
            <a:spAutoFit/>
          </a:bodyPr>
          <a:lstStyle/>
          <a:p>
            <a:r>
              <a:rPr lang="en-US" dirty="0" smtClean="0"/>
              <a:t>Detective </a:t>
            </a:r>
            <a:endParaRPr lang="en-US" dirty="0"/>
          </a:p>
        </p:txBody>
      </p:sp>
      <p:sp>
        <p:nvSpPr>
          <p:cNvPr id="7" name="TextBox 6"/>
          <p:cNvSpPr txBox="1"/>
          <p:nvPr/>
        </p:nvSpPr>
        <p:spPr>
          <a:xfrm>
            <a:off x="9475304" y="4465983"/>
            <a:ext cx="2135504" cy="369332"/>
          </a:xfrm>
          <a:prstGeom prst="rect">
            <a:avLst/>
          </a:prstGeom>
          <a:noFill/>
        </p:spPr>
        <p:txBody>
          <a:bodyPr wrap="square" rtlCol="0">
            <a:spAutoFit/>
          </a:bodyPr>
          <a:lstStyle/>
          <a:p>
            <a:r>
              <a:rPr lang="en-US" dirty="0" smtClean="0"/>
              <a:t>Divorce Attorney</a:t>
            </a:r>
            <a:endParaRPr lang="en-US" dirty="0"/>
          </a:p>
        </p:txBody>
      </p:sp>
      <p:sp>
        <p:nvSpPr>
          <p:cNvPr id="8" name="TextBox 7"/>
          <p:cNvSpPr txBox="1"/>
          <p:nvPr/>
        </p:nvSpPr>
        <p:spPr>
          <a:xfrm>
            <a:off x="5035826" y="1987826"/>
            <a:ext cx="2517913" cy="369332"/>
          </a:xfrm>
          <a:prstGeom prst="rect">
            <a:avLst/>
          </a:prstGeom>
          <a:noFill/>
        </p:spPr>
        <p:txBody>
          <a:bodyPr wrap="square" rtlCol="0">
            <a:spAutoFit/>
          </a:bodyPr>
          <a:lstStyle/>
          <a:p>
            <a:r>
              <a:rPr lang="en-US" dirty="0" smtClean="0"/>
              <a:t>Victim Advocate</a:t>
            </a:r>
            <a:endParaRPr lang="en-US" dirty="0"/>
          </a:p>
        </p:txBody>
      </p:sp>
      <p:sp>
        <p:nvSpPr>
          <p:cNvPr id="9" name="TextBox 8"/>
          <p:cNvSpPr txBox="1"/>
          <p:nvPr/>
        </p:nvSpPr>
        <p:spPr>
          <a:xfrm>
            <a:off x="3670852" y="5910470"/>
            <a:ext cx="2080591" cy="369332"/>
          </a:xfrm>
          <a:prstGeom prst="rect">
            <a:avLst/>
          </a:prstGeom>
          <a:noFill/>
        </p:spPr>
        <p:txBody>
          <a:bodyPr wrap="square" rtlCol="0">
            <a:spAutoFit/>
          </a:bodyPr>
          <a:lstStyle/>
          <a:p>
            <a:r>
              <a:rPr lang="en-US" dirty="0" smtClean="0"/>
              <a:t>DA’s Office</a:t>
            </a:r>
          </a:p>
        </p:txBody>
      </p:sp>
      <p:sp>
        <p:nvSpPr>
          <p:cNvPr id="10" name="TextBox 9"/>
          <p:cNvSpPr txBox="1"/>
          <p:nvPr/>
        </p:nvSpPr>
        <p:spPr>
          <a:xfrm>
            <a:off x="8627165" y="5618922"/>
            <a:ext cx="2504661" cy="646331"/>
          </a:xfrm>
          <a:prstGeom prst="rect">
            <a:avLst/>
          </a:prstGeom>
          <a:noFill/>
        </p:spPr>
        <p:txBody>
          <a:bodyPr wrap="square" rtlCol="0">
            <a:spAutoFit/>
          </a:bodyPr>
          <a:lstStyle/>
          <a:p>
            <a:r>
              <a:rPr lang="en-US" dirty="0" smtClean="0"/>
              <a:t>Partners Criminal Defense Attorney</a:t>
            </a:r>
            <a:endParaRPr lang="en-US" dirty="0"/>
          </a:p>
        </p:txBody>
      </p:sp>
      <p:sp>
        <p:nvSpPr>
          <p:cNvPr id="11" name="TextBox 10"/>
          <p:cNvSpPr txBox="1"/>
          <p:nvPr/>
        </p:nvSpPr>
        <p:spPr>
          <a:xfrm>
            <a:off x="581191" y="5261113"/>
            <a:ext cx="2394909" cy="369332"/>
          </a:xfrm>
          <a:prstGeom prst="rect">
            <a:avLst/>
          </a:prstGeom>
          <a:noFill/>
        </p:spPr>
        <p:txBody>
          <a:bodyPr wrap="square" rtlCol="0">
            <a:spAutoFit/>
          </a:bodyPr>
          <a:lstStyle/>
          <a:p>
            <a:r>
              <a:rPr lang="en-US" dirty="0" smtClean="0"/>
              <a:t>Child Advocacy Center</a:t>
            </a:r>
            <a:endParaRPr lang="en-US" dirty="0"/>
          </a:p>
        </p:txBody>
      </p:sp>
      <p:sp>
        <p:nvSpPr>
          <p:cNvPr id="12" name="TextBox 11"/>
          <p:cNvSpPr txBox="1"/>
          <p:nvPr/>
        </p:nvSpPr>
        <p:spPr>
          <a:xfrm>
            <a:off x="9808512" y="2223772"/>
            <a:ext cx="1802296" cy="369332"/>
          </a:xfrm>
          <a:prstGeom prst="rect">
            <a:avLst/>
          </a:prstGeom>
          <a:noFill/>
        </p:spPr>
        <p:txBody>
          <a:bodyPr wrap="square" rtlCol="0">
            <a:spAutoFit/>
          </a:bodyPr>
          <a:lstStyle/>
          <a:p>
            <a:r>
              <a:rPr lang="en-US" dirty="0" smtClean="0"/>
              <a:t>Friends &amp; Family</a:t>
            </a:r>
            <a:endParaRPr lang="en-US" dirty="0"/>
          </a:p>
        </p:txBody>
      </p:sp>
      <p:sp>
        <p:nvSpPr>
          <p:cNvPr id="13" name="TextBox 12"/>
          <p:cNvSpPr txBox="1"/>
          <p:nvPr/>
        </p:nvSpPr>
        <p:spPr>
          <a:xfrm>
            <a:off x="2690191" y="1987826"/>
            <a:ext cx="1577010" cy="369332"/>
          </a:xfrm>
          <a:prstGeom prst="rect">
            <a:avLst/>
          </a:prstGeom>
          <a:noFill/>
        </p:spPr>
        <p:txBody>
          <a:bodyPr wrap="square" rtlCol="0">
            <a:spAutoFit/>
          </a:bodyPr>
          <a:lstStyle/>
          <a:p>
            <a:r>
              <a:rPr lang="en-US" dirty="0" smtClean="0"/>
              <a:t>Partner</a:t>
            </a:r>
            <a:endParaRPr lang="en-US" dirty="0"/>
          </a:p>
        </p:txBody>
      </p:sp>
    </p:spTree>
    <p:extLst>
      <p:ext uri="{BB962C8B-B14F-4D97-AF65-F5344CB8AC3E}">
        <p14:creationId xmlns:p14="http://schemas.microsoft.com/office/powerpoint/2010/main" val="1968044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services do victim advocates provide?</a:t>
            </a:r>
            <a:endParaRPr lang="en-US" dirty="0"/>
          </a:p>
        </p:txBody>
      </p:sp>
      <p:sp>
        <p:nvSpPr>
          <p:cNvPr id="3" name="Content Placeholder 2"/>
          <p:cNvSpPr>
            <a:spLocks noGrp="1"/>
          </p:cNvSpPr>
          <p:nvPr>
            <p:ph idx="1"/>
          </p:nvPr>
        </p:nvSpPr>
        <p:spPr>
          <a:xfrm>
            <a:off x="581193" y="2180496"/>
            <a:ext cx="7317104" cy="4167295"/>
          </a:xfrm>
        </p:spPr>
        <p:txBody>
          <a:bodyPr>
            <a:normAutofit/>
          </a:bodyPr>
          <a:lstStyle/>
          <a:p>
            <a:pPr>
              <a:buFont typeface="Arial"/>
              <a:buChar char="•"/>
            </a:pPr>
            <a:r>
              <a:rPr lang="en-US" dirty="0"/>
              <a:t>assess </a:t>
            </a:r>
            <a:r>
              <a:rPr lang="en-US" dirty="0" smtClean="0"/>
              <a:t>for risk</a:t>
            </a:r>
          </a:p>
          <a:p>
            <a:pPr>
              <a:buFont typeface="Arial"/>
              <a:buChar char="•"/>
            </a:pPr>
            <a:r>
              <a:rPr lang="en-US" dirty="0"/>
              <a:t>a</a:t>
            </a:r>
            <a:r>
              <a:rPr lang="en-US" dirty="0" smtClean="0"/>
              <a:t>ccompany clients to court, the police department, medical appointments, etc.</a:t>
            </a:r>
            <a:endParaRPr lang="en-US" dirty="0"/>
          </a:p>
          <a:p>
            <a:pPr>
              <a:buFont typeface="Arial"/>
              <a:buChar char="•"/>
            </a:pPr>
            <a:r>
              <a:rPr lang="en-US" dirty="0" smtClean="0"/>
              <a:t>provide support</a:t>
            </a:r>
            <a:endParaRPr lang="en-US" dirty="0"/>
          </a:p>
          <a:p>
            <a:pPr>
              <a:buFont typeface="Arial"/>
              <a:buChar char="•"/>
            </a:pPr>
            <a:r>
              <a:rPr lang="en-US" dirty="0"/>
              <a:t>provide safety planning to minimize harm from future abuse </a:t>
            </a:r>
          </a:p>
          <a:p>
            <a:pPr>
              <a:buFont typeface="Arial"/>
              <a:buChar char="•"/>
            </a:pPr>
            <a:r>
              <a:rPr lang="en-US" dirty="0"/>
              <a:t>provide referral to supportive services requested by the victim </a:t>
            </a:r>
          </a:p>
          <a:p>
            <a:pPr>
              <a:buFont typeface="Arial"/>
              <a:buChar char="•"/>
            </a:pPr>
            <a:r>
              <a:rPr lang="en-US" dirty="0"/>
              <a:t>assist them in making </a:t>
            </a:r>
            <a:r>
              <a:rPr lang="en-US" dirty="0" smtClean="0"/>
              <a:t>reports </a:t>
            </a:r>
            <a:r>
              <a:rPr lang="en-US" dirty="0"/>
              <a:t>to the appropriate law enforcement </a:t>
            </a:r>
            <a:r>
              <a:rPr lang="en-US" dirty="0" smtClean="0"/>
              <a:t>agency if </a:t>
            </a:r>
            <a:r>
              <a:rPr lang="en-US" dirty="0"/>
              <a:t>the victim decides </a:t>
            </a:r>
            <a:r>
              <a:rPr lang="en-US" dirty="0" smtClean="0"/>
              <a:t>they want </a:t>
            </a:r>
            <a:r>
              <a:rPr lang="en-US" dirty="0"/>
              <a:t>to report </a:t>
            </a:r>
          </a:p>
          <a:p>
            <a:pPr>
              <a:buFont typeface="Arial"/>
              <a:buChar char="•"/>
            </a:pPr>
            <a:r>
              <a:rPr lang="en-US" dirty="0"/>
              <a:t>help the victim to understand </a:t>
            </a:r>
            <a:r>
              <a:rPr lang="en-US" dirty="0" smtClean="0"/>
              <a:t>their options should </a:t>
            </a:r>
            <a:r>
              <a:rPr lang="en-US" dirty="0"/>
              <a:t>the victim decide that he or she does not want to have law enforcement investigate the incident </a:t>
            </a:r>
            <a:endParaRPr lang="en-US" dirty="0" smtClean="0"/>
          </a:p>
          <a:p>
            <a:pPr>
              <a:buFont typeface="Arial"/>
              <a:buChar char="•"/>
            </a:pPr>
            <a:r>
              <a:rPr lang="en-US" dirty="0" smtClean="0"/>
              <a:t>assist </a:t>
            </a:r>
            <a:r>
              <a:rPr lang="en-US" dirty="0"/>
              <a:t>in seeking a protective order</a:t>
            </a:r>
          </a:p>
          <a:p>
            <a:pPr marL="0" indent="0">
              <a:buNone/>
            </a:pPr>
            <a:endParaRPr lang="en-US" dirty="0"/>
          </a:p>
        </p:txBody>
      </p:sp>
      <p:pic>
        <p:nvPicPr>
          <p:cNvPr id="2050" name="Picture 2" descr="122,455 Taxi Photos - Free &amp; Royalty-Free Stock Photos from Dreamstime"/>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8044069" y="2954147"/>
            <a:ext cx="3932445" cy="2619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857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Lethality Risk Factors</a:t>
            </a:r>
            <a:endParaRPr lang="en-US" dirty="0"/>
          </a:p>
        </p:txBody>
      </p:sp>
      <p:sp>
        <p:nvSpPr>
          <p:cNvPr id="4" name="Content Placeholder 2"/>
          <p:cNvSpPr>
            <a:spLocks noGrp="1"/>
          </p:cNvSpPr>
          <p:nvPr>
            <p:ph idx="1"/>
          </p:nvPr>
        </p:nvSpPr>
        <p:spPr/>
        <p:txBody>
          <a:bodyPr>
            <a:normAutofit fontScale="92500" lnSpcReduction="10000"/>
          </a:bodyPr>
          <a:lstStyle/>
          <a:p>
            <a:pPr>
              <a:spcBef>
                <a:spcPts val="0"/>
              </a:spcBef>
              <a:spcAft>
                <a:spcPts val="1200"/>
              </a:spcAft>
              <a:defRPr/>
            </a:pPr>
            <a:r>
              <a:rPr lang="en-US" sz="2400" dirty="0" smtClean="0"/>
              <a:t>Attempted </a:t>
            </a:r>
            <a:r>
              <a:rPr lang="en-US" sz="2400" dirty="0" smtClean="0"/>
              <a:t>strangulation </a:t>
            </a:r>
            <a:r>
              <a:rPr lang="en-US" sz="2400" dirty="0" smtClean="0"/>
              <a:t>(800</a:t>
            </a:r>
            <a:r>
              <a:rPr lang="en-US" sz="2400" dirty="0" smtClean="0"/>
              <a:t>% greater chance of lethal DV</a:t>
            </a:r>
            <a:r>
              <a:rPr lang="en-US" sz="2400" dirty="0" smtClean="0"/>
              <a:t>)*</a:t>
            </a:r>
            <a:endParaRPr lang="en-US" sz="2400" dirty="0" smtClean="0"/>
          </a:p>
          <a:p>
            <a:pPr>
              <a:spcBef>
                <a:spcPts val="0"/>
              </a:spcBef>
              <a:spcAft>
                <a:spcPts val="1200"/>
              </a:spcAft>
              <a:defRPr/>
            </a:pPr>
            <a:r>
              <a:rPr lang="en-US" sz="2400" dirty="0" smtClean="0"/>
              <a:t>Stalking (including stalking via GPS/smartphone or digitally/computer)</a:t>
            </a:r>
          </a:p>
          <a:p>
            <a:pPr>
              <a:spcBef>
                <a:spcPts val="0"/>
              </a:spcBef>
              <a:spcAft>
                <a:spcPts val="1200"/>
              </a:spcAft>
              <a:defRPr/>
            </a:pPr>
            <a:r>
              <a:rPr lang="en-US" sz="2400" dirty="0" smtClean="0"/>
              <a:t>Offender threatens to kill victim and/or children</a:t>
            </a:r>
          </a:p>
          <a:p>
            <a:pPr>
              <a:spcBef>
                <a:spcPts val="0"/>
              </a:spcBef>
              <a:spcAft>
                <a:spcPts val="1200"/>
              </a:spcAft>
              <a:defRPr/>
            </a:pPr>
            <a:r>
              <a:rPr lang="en-US" sz="2400" dirty="0" smtClean="0"/>
              <a:t>Offender is a heavy alcohol or drug user</a:t>
            </a:r>
          </a:p>
          <a:p>
            <a:pPr>
              <a:spcBef>
                <a:spcPts val="0"/>
              </a:spcBef>
              <a:spcAft>
                <a:spcPts val="1200"/>
              </a:spcAft>
              <a:defRPr/>
            </a:pPr>
            <a:r>
              <a:rPr lang="en-US" sz="2400" dirty="0" smtClean="0"/>
              <a:t>Offender has access to weapons</a:t>
            </a:r>
          </a:p>
          <a:p>
            <a:pPr>
              <a:spcBef>
                <a:spcPts val="0"/>
              </a:spcBef>
              <a:spcAft>
                <a:spcPts val="1200"/>
              </a:spcAft>
              <a:defRPr/>
            </a:pPr>
            <a:r>
              <a:rPr lang="en-US" sz="2400" dirty="0"/>
              <a:t>Offender has severe jealousy or extremely possessive of victim</a:t>
            </a:r>
          </a:p>
          <a:p>
            <a:pPr>
              <a:spcBef>
                <a:spcPts val="0"/>
              </a:spcBef>
              <a:spcAft>
                <a:spcPts val="1200"/>
              </a:spcAft>
              <a:defRPr/>
            </a:pPr>
            <a:r>
              <a:rPr lang="en-US" sz="2400" dirty="0"/>
              <a:t>Offender is unemployed</a:t>
            </a:r>
          </a:p>
          <a:p>
            <a:pPr>
              <a:spcBef>
                <a:spcPts val="0"/>
              </a:spcBef>
              <a:spcAft>
                <a:spcPts val="1200"/>
              </a:spcAft>
              <a:defRPr/>
            </a:pPr>
            <a:r>
              <a:rPr lang="en-US" sz="2400" dirty="0"/>
              <a:t>Offender has forced victim to have </a:t>
            </a:r>
            <a:r>
              <a:rPr lang="en-US" sz="2400" dirty="0" smtClean="0"/>
              <a:t>sex</a:t>
            </a:r>
            <a:endParaRPr lang="en-US" sz="2400" dirty="0"/>
          </a:p>
        </p:txBody>
      </p:sp>
      <p:sp>
        <p:nvSpPr>
          <p:cNvPr id="3" name="TextBox 2"/>
          <p:cNvSpPr txBox="1"/>
          <p:nvPr/>
        </p:nvSpPr>
        <p:spPr>
          <a:xfrm>
            <a:off x="581192" y="6106332"/>
            <a:ext cx="10143635" cy="646331"/>
          </a:xfrm>
          <a:prstGeom prst="rect">
            <a:avLst/>
          </a:prstGeom>
          <a:noFill/>
        </p:spPr>
        <p:txBody>
          <a:bodyPr wrap="square" rtlCol="0">
            <a:spAutoFit/>
          </a:bodyPr>
          <a:lstStyle/>
          <a:p>
            <a:r>
              <a:rPr lang="en-US" dirty="0" smtClean="0">
                <a:latin typeface="+mj-lt"/>
              </a:rPr>
              <a:t>* Nancy </a:t>
            </a:r>
            <a:r>
              <a:rPr lang="en-US" dirty="0">
                <a:latin typeface="+mj-lt"/>
              </a:rPr>
              <a:t>Glass et </a:t>
            </a:r>
            <a:r>
              <a:rPr lang="en-US" dirty="0" err="1">
                <a:latin typeface="+mj-lt"/>
              </a:rPr>
              <a:t>al.,Non</a:t>
            </a:r>
            <a:r>
              <a:rPr lang="en-US" dirty="0">
                <a:latin typeface="+mj-lt"/>
              </a:rPr>
              <a:t>-Fatal Strangulation Isan Important Risk Factor for Homicide of Women, 35J.EmergencyMed. 329 (2008).</a:t>
            </a:r>
          </a:p>
        </p:txBody>
      </p:sp>
    </p:spTree>
    <p:extLst>
      <p:ext uri="{BB962C8B-B14F-4D97-AF65-F5344CB8AC3E}">
        <p14:creationId xmlns:p14="http://schemas.microsoft.com/office/powerpoint/2010/main" val="187956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Lethality Risk Factors</a:t>
            </a:r>
          </a:p>
        </p:txBody>
      </p:sp>
      <p:sp>
        <p:nvSpPr>
          <p:cNvPr id="4" name="Content Placeholder 2"/>
          <p:cNvSpPr>
            <a:spLocks noGrp="1"/>
          </p:cNvSpPr>
          <p:nvPr>
            <p:ph idx="1"/>
          </p:nvPr>
        </p:nvSpPr>
        <p:spPr/>
        <p:txBody>
          <a:bodyPr>
            <a:normAutofit/>
          </a:bodyPr>
          <a:lstStyle/>
          <a:p>
            <a:pPr>
              <a:spcBef>
                <a:spcPts val="0"/>
              </a:spcBef>
              <a:spcAft>
                <a:spcPts val="1200"/>
              </a:spcAft>
              <a:defRPr/>
            </a:pPr>
            <a:r>
              <a:rPr lang="en-US" sz="2400" dirty="0"/>
              <a:t>Victim feels afraid or unsafe</a:t>
            </a:r>
          </a:p>
          <a:p>
            <a:pPr>
              <a:spcBef>
                <a:spcPts val="0"/>
              </a:spcBef>
              <a:spcAft>
                <a:spcPts val="1200"/>
              </a:spcAft>
              <a:defRPr/>
            </a:pPr>
            <a:r>
              <a:rPr lang="en-US" sz="2400" dirty="0"/>
              <a:t>Victim is leaving (or recently left) the relationship</a:t>
            </a:r>
          </a:p>
          <a:p>
            <a:pPr>
              <a:spcBef>
                <a:spcPts val="0"/>
              </a:spcBef>
              <a:spcAft>
                <a:spcPts val="1200"/>
              </a:spcAft>
              <a:defRPr/>
            </a:pPr>
            <a:r>
              <a:rPr lang="en-US" sz="2400" dirty="0" smtClean="0"/>
              <a:t>Victim </a:t>
            </a:r>
            <a:r>
              <a:rPr lang="en-US" sz="2400" dirty="0"/>
              <a:t>infidelity: Either factual or perceived</a:t>
            </a:r>
          </a:p>
          <a:p>
            <a:pPr>
              <a:spcBef>
                <a:spcPts val="0"/>
              </a:spcBef>
              <a:spcAft>
                <a:spcPts val="1200"/>
              </a:spcAft>
              <a:defRPr/>
            </a:pPr>
            <a:r>
              <a:rPr lang="en-US" sz="2400" dirty="0" smtClean="0"/>
              <a:t>Abuse </a:t>
            </a:r>
            <a:r>
              <a:rPr lang="en-US" sz="2400" dirty="0"/>
              <a:t>has recently increased in frequency and/or severity</a:t>
            </a:r>
          </a:p>
          <a:p>
            <a:pPr>
              <a:spcBef>
                <a:spcPts val="0"/>
              </a:spcBef>
              <a:spcAft>
                <a:spcPts val="1200"/>
              </a:spcAft>
              <a:defRPr/>
            </a:pPr>
            <a:r>
              <a:rPr lang="en-US" sz="2400" dirty="0"/>
              <a:t>Pregnancy </a:t>
            </a:r>
            <a:endParaRPr lang="en-US" sz="2400" dirty="0" smtClean="0"/>
          </a:p>
          <a:p>
            <a:pPr lvl="1">
              <a:spcBef>
                <a:spcPts val="0"/>
              </a:spcBef>
              <a:spcAft>
                <a:spcPts val="1200"/>
              </a:spcAft>
              <a:defRPr/>
            </a:pPr>
            <a:r>
              <a:rPr lang="en-US" sz="2400" dirty="0" smtClean="0"/>
              <a:t>Homicide by a partner is </a:t>
            </a:r>
            <a:r>
              <a:rPr lang="en-US" sz="2400" dirty="0"/>
              <a:t>the leading cause of death for pregnant </a:t>
            </a:r>
            <a:r>
              <a:rPr lang="en-US" sz="2400" dirty="0" smtClean="0"/>
              <a:t>women</a:t>
            </a:r>
            <a:endParaRPr lang="en-US" sz="2400" dirty="0"/>
          </a:p>
          <a:p>
            <a:pPr>
              <a:spcBef>
                <a:spcPts val="0"/>
              </a:spcBef>
              <a:spcAft>
                <a:spcPts val="1200"/>
              </a:spcAft>
              <a:defRPr/>
            </a:pPr>
            <a:endParaRPr lang="en-US" sz="2400" dirty="0" smtClean="0"/>
          </a:p>
        </p:txBody>
      </p:sp>
    </p:spTree>
    <p:extLst>
      <p:ext uri="{BB962C8B-B14F-4D97-AF65-F5344CB8AC3E}">
        <p14:creationId xmlns:p14="http://schemas.microsoft.com/office/powerpoint/2010/main" val="215441438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5187</TotalTime>
  <Words>1725</Words>
  <Application>Microsoft Office PowerPoint</Application>
  <PresentationFormat>Widescreen</PresentationFormat>
  <Paragraphs>154</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Narrow</vt:lpstr>
      <vt:lpstr>Calibri</vt:lpstr>
      <vt:lpstr>Gill Sans MT</vt:lpstr>
      <vt:lpstr>Times New Roman</vt:lpstr>
      <vt:lpstr>Wingdings 2</vt:lpstr>
      <vt:lpstr>Dividend</vt:lpstr>
      <vt:lpstr>Victim Advocacy in the legal process</vt:lpstr>
      <vt:lpstr>Power and Control Wheel</vt:lpstr>
      <vt:lpstr>Equality wheel</vt:lpstr>
      <vt:lpstr>Why do they stay?</vt:lpstr>
      <vt:lpstr>Why do they Stay?</vt:lpstr>
      <vt:lpstr>After a domestic Violence incident</vt:lpstr>
      <vt:lpstr>What services do victim advocates provide?</vt:lpstr>
      <vt:lpstr>Lethality Risk Factors</vt:lpstr>
      <vt:lpstr>Lethality Risk Factors</vt:lpstr>
      <vt:lpstr>Predicting the future</vt:lpstr>
      <vt:lpstr>Risk Assessments</vt:lpstr>
      <vt:lpstr>Risk Assessment – page 2</vt:lpstr>
      <vt:lpstr>Timelines for court</vt:lpstr>
      <vt:lpstr>Case Example – Timelines  </vt:lpstr>
      <vt:lpstr>Creating timelines</vt:lpstr>
      <vt:lpstr>creating timelines – Questions to ask</vt:lpstr>
      <vt:lpstr>Creating timelines -Questions to ask - continued</vt:lpstr>
      <vt:lpstr>Ethical Considerations</vt:lpstr>
      <vt:lpstr>Parental Alienation argument</vt:lpstr>
      <vt:lpstr>Resources</vt:lpstr>
      <vt:lpstr>Questions?</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Victim Advocacy in the legal process</dc:title>
  <dc:creator>BUDDE, DORIE P CTR USAF AETC 59 MDOS/SGOWF</dc:creator>
  <cp:lastModifiedBy>BUDDE, DORIE P CTR USAF AETC 59 MDOS/SGOWF</cp:lastModifiedBy>
  <cp:revision>40</cp:revision>
  <dcterms:created xsi:type="dcterms:W3CDTF">2020-11-06T15:46:10Z</dcterms:created>
  <dcterms:modified xsi:type="dcterms:W3CDTF">2020-11-16T16:57:11Z</dcterms:modified>
</cp:coreProperties>
</file>