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4a" ContentType="audio/mp4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9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3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96" r:id="rId4"/>
  </p:sldMasterIdLst>
  <p:notesMasterIdLst>
    <p:notesMasterId r:id="rId67"/>
  </p:notesMasterIdLst>
  <p:handoutMasterIdLst>
    <p:handoutMasterId r:id="rId68"/>
  </p:handoutMasterIdLst>
  <p:sldIdLst>
    <p:sldId id="257" r:id="rId5"/>
    <p:sldId id="258" r:id="rId6"/>
    <p:sldId id="259" r:id="rId7"/>
    <p:sldId id="358" r:id="rId8"/>
    <p:sldId id="321" r:id="rId9"/>
    <p:sldId id="357" r:id="rId10"/>
    <p:sldId id="305" r:id="rId11"/>
    <p:sldId id="362" r:id="rId12"/>
    <p:sldId id="324" r:id="rId13"/>
    <p:sldId id="325" r:id="rId14"/>
    <p:sldId id="326" r:id="rId15"/>
    <p:sldId id="327" r:id="rId16"/>
    <p:sldId id="328" r:id="rId17"/>
    <p:sldId id="363" r:id="rId18"/>
    <p:sldId id="332" r:id="rId19"/>
    <p:sldId id="333" r:id="rId20"/>
    <p:sldId id="334" r:id="rId21"/>
    <p:sldId id="359" r:id="rId22"/>
    <p:sldId id="339" r:id="rId23"/>
    <p:sldId id="335" r:id="rId24"/>
    <p:sldId id="337" r:id="rId25"/>
    <p:sldId id="340" r:id="rId26"/>
    <p:sldId id="342" r:id="rId27"/>
    <p:sldId id="329" r:id="rId28"/>
    <p:sldId id="330" r:id="rId29"/>
    <p:sldId id="331" r:id="rId30"/>
    <p:sldId id="364" r:id="rId31"/>
    <p:sldId id="279" r:id="rId32"/>
    <p:sldId id="306" r:id="rId33"/>
    <p:sldId id="365" r:id="rId34"/>
    <p:sldId id="282" r:id="rId35"/>
    <p:sldId id="348" r:id="rId36"/>
    <p:sldId id="367" r:id="rId37"/>
    <p:sldId id="284" r:id="rId38"/>
    <p:sldId id="360" r:id="rId39"/>
    <p:sldId id="350" r:id="rId40"/>
    <p:sldId id="290" r:id="rId41"/>
    <p:sldId id="320" r:id="rId42"/>
    <p:sldId id="346" r:id="rId43"/>
    <p:sldId id="285" r:id="rId44"/>
    <p:sldId id="307" r:id="rId45"/>
    <p:sldId id="286" r:id="rId46"/>
    <p:sldId id="287" r:id="rId47"/>
    <p:sldId id="288" r:id="rId48"/>
    <p:sldId id="291" r:id="rId49"/>
    <p:sldId id="311" r:id="rId50"/>
    <p:sldId id="308" r:id="rId51"/>
    <p:sldId id="292" r:id="rId52"/>
    <p:sldId id="293" r:id="rId53"/>
    <p:sldId id="352" r:id="rId54"/>
    <p:sldId id="354" r:id="rId55"/>
    <p:sldId id="353" r:id="rId56"/>
    <p:sldId id="294" r:id="rId57"/>
    <p:sldId id="345" r:id="rId58"/>
    <p:sldId id="315" r:id="rId59"/>
    <p:sldId id="317" r:id="rId60"/>
    <p:sldId id="361" r:id="rId61"/>
    <p:sldId id="319" r:id="rId62"/>
    <p:sldId id="322" r:id="rId63"/>
    <p:sldId id="355" r:id="rId64"/>
    <p:sldId id="301" r:id="rId65"/>
    <p:sldId id="303" r:id="rId6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FF6600"/>
    <a:srgbClr val="4A66AC"/>
    <a:srgbClr val="34497D"/>
    <a:srgbClr val="001D8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80488" autoAdjust="0"/>
  </p:normalViewPr>
  <p:slideViewPr>
    <p:cSldViewPr snapToGrid="0">
      <p:cViewPr varScale="1">
        <p:scale>
          <a:sx n="53" d="100"/>
          <a:sy n="53" d="100"/>
        </p:scale>
        <p:origin x="1176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2.xml"/><Relationship Id="rId21" Type="http://schemas.openxmlformats.org/officeDocument/2006/relationships/slide" Target="slides/slide17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63" Type="http://schemas.openxmlformats.org/officeDocument/2006/relationships/slide" Target="slides/slide59.xml"/><Relationship Id="rId68" Type="http://schemas.openxmlformats.org/officeDocument/2006/relationships/handoutMaster" Target="handoutMasters/handoutMaster1.xml"/><Relationship Id="rId7" Type="http://schemas.openxmlformats.org/officeDocument/2006/relationships/slide" Target="slides/slide3.xml"/><Relationship Id="rId71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slide" Target="slides/slide49.xml"/><Relationship Id="rId58" Type="http://schemas.openxmlformats.org/officeDocument/2006/relationships/slide" Target="slides/slide54.xml"/><Relationship Id="rId66" Type="http://schemas.openxmlformats.org/officeDocument/2006/relationships/slide" Target="slides/slide62.xml"/><Relationship Id="rId5" Type="http://schemas.openxmlformats.org/officeDocument/2006/relationships/slide" Target="slides/slide1.xml"/><Relationship Id="rId61" Type="http://schemas.openxmlformats.org/officeDocument/2006/relationships/slide" Target="slides/slide57.xml"/><Relationship Id="rId19" Type="http://schemas.openxmlformats.org/officeDocument/2006/relationships/slide" Target="slides/slide1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openxmlformats.org/officeDocument/2006/relationships/slide" Target="slides/slide52.xml"/><Relationship Id="rId64" Type="http://schemas.openxmlformats.org/officeDocument/2006/relationships/slide" Target="slides/slide60.xml"/><Relationship Id="rId69" Type="http://schemas.openxmlformats.org/officeDocument/2006/relationships/presProps" Target="presProps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72" Type="http://schemas.openxmlformats.org/officeDocument/2006/relationships/tableStyles" Target="tableStyles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59" Type="http://schemas.openxmlformats.org/officeDocument/2006/relationships/slide" Target="slides/slide55.xml"/><Relationship Id="rId67" Type="http://schemas.openxmlformats.org/officeDocument/2006/relationships/notesMaster" Target="notesMasters/notesMaster1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54" Type="http://schemas.openxmlformats.org/officeDocument/2006/relationships/slide" Target="slides/slide50.xml"/><Relationship Id="rId62" Type="http://schemas.openxmlformats.org/officeDocument/2006/relationships/slide" Target="slides/slide58.xml"/><Relationship Id="rId7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openxmlformats.org/officeDocument/2006/relationships/slide" Target="slides/slide53.xml"/><Relationship Id="rId10" Type="http://schemas.openxmlformats.org/officeDocument/2006/relationships/slide" Target="slides/slide6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slide" Target="slides/slide48.xml"/><Relationship Id="rId60" Type="http://schemas.openxmlformats.org/officeDocument/2006/relationships/slide" Target="slides/slide56.xml"/><Relationship Id="rId65" Type="http://schemas.openxmlformats.org/officeDocument/2006/relationships/slide" Target="slides/slide6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9" Type="http://schemas.openxmlformats.org/officeDocument/2006/relationships/slide" Target="slides/slide35.xml"/><Relationship Id="rId34" Type="http://schemas.openxmlformats.org/officeDocument/2006/relationships/slide" Target="slides/slide30.xml"/><Relationship Id="rId50" Type="http://schemas.openxmlformats.org/officeDocument/2006/relationships/slide" Target="slides/slide46.xml"/><Relationship Id="rId55" Type="http://schemas.openxmlformats.org/officeDocument/2006/relationships/slide" Target="slides/slide51.xml"/></Relationships>
</file>

<file path=ppt/diagrams/_rels/data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svg"/><Relationship Id="rId2" Type="http://schemas.openxmlformats.org/officeDocument/2006/relationships/image" Target="../media/image35.png"/><Relationship Id="rId1" Type="http://schemas.openxmlformats.org/officeDocument/2006/relationships/image" Target="../media/image34.png"/><Relationship Id="rId5" Type="http://schemas.openxmlformats.org/officeDocument/2006/relationships/image" Target="../media/image38.svg"/><Relationship Id="rId4" Type="http://schemas.openxmlformats.org/officeDocument/2006/relationships/image" Target="../media/image37.png"/></Relationships>
</file>

<file path=ppt/diagrams/_rels/drawing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svg"/><Relationship Id="rId2" Type="http://schemas.openxmlformats.org/officeDocument/2006/relationships/image" Target="../media/image35.png"/><Relationship Id="rId1" Type="http://schemas.openxmlformats.org/officeDocument/2006/relationships/image" Target="../media/image34.png"/><Relationship Id="rId5" Type="http://schemas.openxmlformats.org/officeDocument/2006/relationships/image" Target="../media/image38.svg"/><Relationship Id="rId4" Type="http://schemas.openxmlformats.org/officeDocument/2006/relationships/image" Target="../media/image37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18/5/colors/Iconchunking_neutralicontext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bg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ABEDB27-1F73-4927-9C29-EDFC82C0B472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F27F01F-6F84-4821-8799-8FEE873E9646}">
      <dgm:prSet/>
      <dgm:spPr/>
      <dgm:t>
        <a:bodyPr/>
        <a:lstStyle/>
        <a:p>
          <a:r>
            <a:rPr lang="en-US"/>
            <a:t>Victim did not fight back</a:t>
          </a:r>
        </a:p>
      </dgm:t>
    </dgm:pt>
    <dgm:pt modelId="{C4767479-D1C5-4342-BCC2-8167E99C6457}" type="parTrans" cxnId="{09F5DDF2-BF92-44DC-B0A1-14975AA27057}">
      <dgm:prSet/>
      <dgm:spPr/>
      <dgm:t>
        <a:bodyPr/>
        <a:lstStyle/>
        <a:p>
          <a:endParaRPr lang="en-US"/>
        </a:p>
      </dgm:t>
    </dgm:pt>
    <dgm:pt modelId="{A681AFC3-7450-41B5-B416-C432C53DF236}" type="sibTrans" cxnId="{09F5DDF2-BF92-44DC-B0A1-14975AA27057}">
      <dgm:prSet/>
      <dgm:spPr/>
      <dgm:t>
        <a:bodyPr/>
        <a:lstStyle/>
        <a:p>
          <a:endParaRPr lang="en-US"/>
        </a:p>
      </dgm:t>
    </dgm:pt>
    <dgm:pt modelId="{9A6A13A1-1D3D-4F99-954A-287A8F50E8E6}">
      <dgm:prSet/>
      <dgm:spPr/>
      <dgm:t>
        <a:bodyPr/>
        <a:lstStyle/>
        <a:p>
          <a:r>
            <a:rPr lang="en-US"/>
            <a:t>Victim showed no emotion when they talked about the assault</a:t>
          </a:r>
        </a:p>
      </dgm:t>
    </dgm:pt>
    <dgm:pt modelId="{02FAF22C-9583-4C89-A99D-46D681A8CAA5}" type="parTrans" cxnId="{DAFDCBA3-37B0-4AA3-95DD-9E0A47E220E7}">
      <dgm:prSet/>
      <dgm:spPr/>
      <dgm:t>
        <a:bodyPr/>
        <a:lstStyle/>
        <a:p>
          <a:endParaRPr lang="en-US"/>
        </a:p>
      </dgm:t>
    </dgm:pt>
    <dgm:pt modelId="{E07EFDCD-3960-4FAF-B410-ABB63C0B4730}" type="sibTrans" cxnId="{DAFDCBA3-37B0-4AA3-95DD-9E0A47E220E7}">
      <dgm:prSet/>
      <dgm:spPr/>
      <dgm:t>
        <a:bodyPr/>
        <a:lstStyle/>
        <a:p>
          <a:endParaRPr lang="en-US"/>
        </a:p>
      </dgm:t>
    </dgm:pt>
    <dgm:pt modelId="{61FACDA3-F905-4EDC-BFB6-D35101AE95EF}">
      <dgm:prSet/>
      <dgm:spPr/>
      <dgm:t>
        <a:bodyPr/>
        <a:lstStyle/>
        <a:p>
          <a:r>
            <a:rPr lang="en-US"/>
            <a:t>Victim seemed angry with the helpers (police, nurse, etc.)</a:t>
          </a:r>
        </a:p>
      </dgm:t>
    </dgm:pt>
    <dgm:pt modelId="{F26A5EF3-0190-435C-BE9A-06671C19A447}" type="parTrans" cxnId="{4D859E3B-C708-406B-8A83-390A2A9CEC4E}">
      <dgm:prSet/>
      <dgm:spPr/>
      <dgm:t>
        <a:bodyPr/>
        <a:lstStyle/>
        <a:p>
          <a:endParaRPr lang="en-US"/>
        </a:p>
      </dgm:t>
    </dgm:pt>
    <dgm:pt modelId="{0716DC9B-B0D3-4B8F-B190-CCA29156A6F1}" type="sibTrans" cxnId="{4D859E3B-C708-406B-8A83-390A2A9CEC4E}">
      <dgm:prSet/>
      <dgm:spPr/>
      <dgm:t>
        <a:bodyPr/>
        <a:lstStyle/>
        <a:p>
          <a:endParaRPr lang="en-US"/>
        </a:p>
      </dgm:t>
    </dgm:pt>
    <dgm:pt modelId="{5A4455C3-8B84-4CEE-BD9A-C8E92C19F8E4}">
      <dgm:prSet/>
      <dgm:spPr/>
      <dgm:t>
        <a:bodyPr/>
        <a:lstStyle/>
        <a:p>
          <a:r>
            <a:rPr lang="en-US" dirty="0"/>
            <a:t>Victim couldn’t remember what happened</a:t>
          </a:r>
        </a:p>
      </dgm:t>
    </dgm:pt>
    <dgm:pt modelId="{BF3A95C5-4447-41CC-B3DE-C37956D97832}" type="parTrans" cxnId="{708A271B-2B40-4C6C-B220-3D04FF9322DD}">
      <dgm:prSet/>
      <dgm:spPr/>
      <dgm:t>
        <a:bodyPr/>
        <a:lstStyle/>
        <a:p>
          <a:endParaRPr lang="en-US"/>
        </a:p>
      </dgm:t>
    </dgm:pt>
    <dgm:pt modelId="{74D1DBA2-8649-4677-B9FF-C5489943A2B4}" type="sibTrans" cxnId="{708A271B-2B40-4C6C-B220-3D04FF9322DD}">
      <dgm:prSet/>
      <dgm:spPr/>
      <dgm:t>
        <a:bodyPr/>
        <a:lstStyle/>
        <a:p>
          <a:endParaRPr lang="en-US"/>
        </a:p>
      </dgm:t>
    </dgm:pt>
    <dgm:pt modelId="{861A361A-347C-41E2-A0F7-DF8767EED534}">
      <dgm:prSet/>
      <dgm:spPr/>
      <dgm:t>
        <a:bodyPr/>
        <a:lstStyle/>
        <a:p>
          <a:r>
            <a:rPr lang="en-US"/>
            <a:t>Victim’s story changed</a:t>
          </a:r>
        </a:p>
      </dgm:t>
    </dgm:pt>
    <dgm:pt modelId="{B2FEFBDC-C4E4-4E96-93F7-B681FD5EF87A}" type="parTrans" cxnId="{F8FACAA5-B057-44D0-9B57-9A3A3AE4BBE1}">
      <dgm:prSet/>
      <dgm:spPr/>
      <dgm:t>
        <a:bodyPr/>
        <a:lstStyle/>
        <a:p>
          <a:endParaRPr lang="en-US"/>
        </a:p>
      </dgm:t>
    </dgm:pt>
    <dgm:pt modelId="{254CEF3A-0C85-4AD8-A72B-6CF677DD68D9}" type="sibTrans" cxnId="{F8FACAA5-B057-44D0-9B57-9A3A3AE4BBE1}">
      <dgm:prSet/>
      <dgm:spPr/>
      <dgm:t>
        <a:bodyPr/>
        <a:lstStyle/>
        <a:p>
          <a:endParaRPr lang="en-US"/>
        </a:p>
      </dgm:t>
    </dgm:pt>
    <dgm:pt modelId="{12A25047-5CA8-43FF-A0CE-6007F2B802DA}">
      <dgm:prSet/>
      <dgm:spPr/>
      <dgm:t>
        <a:bodyPr/>
        <a:lstStyle/>
        <a:p>
          <a:r>
            <a:rPr lang="en-US"/>
            <a:t>Victim displayed “inappropriate” emotions after the assault</a:t>
          </a:r>
        </a:p>
      </dgm:t>
    </dgm:pt>
    <dgm:pt modelId="{84734E02-F151-47CD-8A2B-E8C33A0D13D5}" type="parTrans" cxnId="{BB732875-4974-479E-AC53-49C9F00E0EFB}">
      <dgm:prSet/>
      <dgm:spPr/>
      <dgm:t>
        <a:bodyPr/>
        <a:lstStyle/>
        <a:p>
          <a:endParaRPr lang="en-US"/>
        </a:p>
      </dgm:t>
    </dgm:pt>
    <dgm:pt modelId="{6B5F0F54-3B18-4F08-B03A-2228A9D33E56}" type="sibTrans" cxnId="{BB732875-4974-479E-AC53-49C9F00E0EFB}">
      <dgm:prSet/>
      <dgm:spPr/>
      <dgm:t>
        <a:bodyPr/>
        <a:lstStyle/>
        <a:p>
          <a:endParaRPr lang="en-US"/>
        </a:p>
      </dgm:t>
    </dgm:pt>
    <dgm:pt modelId="{00C97317-8AED-4B7D-8484-E9033BC06B08}">
      <dgm:prSet/>
      <dgm:spPr/>
      <dgm:t>
        <a:bodyPr/>
        <a:lstStyle/>
        <a:p>
          <a:r>
            <a:rPr lang="en-US" dirty="0"/>
            <a:t>Victim’s story was out of order</a:t>
          </a:r>
        </a:p>
      </dgm:t>
    </dgm:pt>
    <dgm:pt modelId="{59273222-C1E6-4533-A2B6-1FF824F72720}" type="parTrans" cxnId="{FF14F406-C378-4804-94E3-8B7200CEE761}">
      <dgm:prSet/>
      <dgm:spPr/>
      <dgm:t>
        <a:bodyPr/>
        <a:lstStyle/>
        <a:p>
          <a:endParaRPr lang="en-US"/>
        </a:p>
      </dgm:t>
    </dgm:pt>
    <dgm:pt modelId="{BF679183-D232-4840-ADB6-314F72D3AF2E}" type="sibTrans" cxnId="{FF14F406-C378-4804-94E3-8B7200CEE761}">
      <dgm:prSet/>
      <dgm:spPr/>
      <dgm:t>
        <a:bodyPr/>
        <a:lstStyle/>
        <a:p>
          <a:endParaRPr lang="en-US"/>
        </a:p>
      </dgm:t>
    </dgm:pt>
    <dgm:pt modelId="{AC9FC093-AD85-4DB5-81DD-2A430BCFA9C8}">
      <dgm:prSet/>
      <dgm:spPr/>
      <dgm:t>
        <a:bodyPr/>
        <a:lstStyle/>
        <a:p>
          <a:r>
            <a:rPr lang="en-US" dirty="0"/>
            <a:t>Victim didn’t report to police</a:t>
          </a:r>
        </a:p>
      </dgm:t>
    </dgm:pt>
    <dgm:pt modelId="{39A01E38-2CE1-49C1-A0FA-3078872C3A4D}" type="parTrans" cxnId="{6A318E98-193A-4162-91CA-41CFD0DAEF2E}">
      <dgm:prSet/>
      <dgm:spPr/>
      <dgm:t>
        <a:bodyPr/>
        <a:lstStyle/>
        <a:p>
          <a:endParaRPr lang="en-US"/>
        </a:p>
      </dgm:t>
    </dgm:pt>
    <dgm:pt modelId="{0870CFF3-6B88-42E7-9B06-4207EA5F2CB1}" type="sibTrans" cxnId="{6A318E98-193A-4162-91CA-41CFD0DAEF2E}">
      <dgm:prSet/>
      <dgm:spPr/>
      <dgm:t>
        <a:bodyPr/>
        <a:lstStyle/>
        <a:p>
          <a:endParaRPr lang="en-US"/>
        </a:p>
      </dgm:t>
    </dgm:pt>
    <dgm:pt modelId="{EBEBDA45-AB40-43D0-9F69-4A0737B6C47B}" type="pres">
      <dgm:prSet presAssocID="{CABEDB27-1F73-4927-9C29-EDFC82C0B472}" presName="vert0" presStyleCnt="0">
        <dgm:presLayoutVars>
          <dgm:dir/>
          <dgm:animOne val="branch"/>
          <dgm:animLvl val="lvl"/>
        </dgm:presLayoutVars>
      </dgm:prSet>
      <dgm:spPr/>
    </dgm:pt>
    <dgm:pt modelId="{738CE477-6F33-44CF-9D7E-4FCCAB027C8A}" type="pres">
      <dgm:prSet presAssocID="{4F27F01F-6F84-4821-8799-8FEE873E9646}" presName="thickLine" presStyleLbl="alignNode1" presStyleIdx="0" presStyleCnt="8"/>
      <dgm:spPr/>
    </dgm:pt>
    <dgm:pt modelId="{8D4B85B3-5ECA-466D-8A8B-0CD517B3318E}" type="pres">
      <dgm:prSet presAssocID="{4F27F01F-6F84-4821-8799-8FEE873E9646}" presName="horz1" presStyleCnt="0"/>
      <dgm:spPr/>
    </dgm:pt>
    <dgm:pt modelId="{BACFE2CD-1314-4460-950E-76B1FAA3B4F3}" type="pres">
      <dgm:prSet presAssocID="{4F27F01F-6F84-4821-8799-8FEE873E9646}" presName="tx1" presStyleLbl="revTx" presStyleIdx="0" presStyleCnt="8"/>
      <dgm:spPr/>
    </dgm:pt>
    <dgm:pt modelId="{2EA8F3EA-EA58-4463-AA61-FBD5A8C528C2}" type="pres">
      <dgm:prSet presAssocID="{4F27F01F-6F84-4821-8799-8FEE873E9646}" presName="vert1" presStyleCnt="0"/>
      <dgm:spPr/>
    </dgm:pt>
    <dgm:pt modelId="{052D7571-9F96-46F3-AB9B-713DF803432D}" type="pres">
      <dgm:prSet presAssocID="{9A6A13A1-1D3D-4F99-954A-287A8F50E8E6}" presName="thickLine" presStyleLbl="alignNode1" presStyleIdx="1" presStyleCnt="8"/>
      <dgm:spPr/>
    </dgm:pt>
    <dgm:pt modelId="{677CDFA1-5C9F-4545-A8A9-2D5E0937F4E6}" type="pres">
      <dgm:prSet presAssocID="{9A6A13A1-1D3D-4F99-954A-287A8F50E8E6}" presName="horz1" presStyleCnt="0"/>
      <dgm:spPr/>
    </dgm:pt>
    <dgm:pt modelId="{D5B81C62-F11B-4466-832C-E4E0AF5DCEA0}" type="pres">
      <dgm:prSet presAssocID="{9A6A13A1-1D3D-4F99-954A-287A8F50E8E6}" presName="tx1" presStyleLbl="revTx" presStyleIdx="1" presStyleCnt="8"/>
      <dgm:spPr/>
    </dgm:pt>
    <dgm:pt modelId="{97DAB558-F5C1-40AF-93D1-8D649F0FD89D}" type="pres">
      <dgm:prSet presAssocID="{9A6A13A1-1D3D-4F99-954A-287A8F50E8E6}" presName="vert1" presStyleCnt="0"/>
      <dgm:spPr/>
    </dgm:pt>
    <dgm:pt modelId="{FB4AE487-D9E5-4D96-994F-E0AAC99153BB}" type="pres">
      <dgm:prSet presAssocID="{61FACDA3-F905-4EDC-BFB6-D35101AE95EF}" presName="thickLine" presStyleLbl="alignNode1" presStyleIdx="2" presStyleCnt="8"/>
      <dgm:spPr/>
    </dgm:pt>
    <dgm:pt modelId="{F83CAD5A-341D-46AD-9842-7518B0000064}" type="pres">
      <dgm:prSet presAssocID="{61FACDA3-F905-4EDC-BFB6-D35101AE95EF}" presName="horz1" presStyleCnt="0"/>
      <dgm:spPr/>
    </dgm:pt>
    <dgm:pt modelId="{3388775E-67F5-4047-8095-7A313AE62CDC}" type="pres">
      <dgm:prSet presAssocID="{61FACDA3-F905-4EDC-BFB6-D35101AE95EF}" presName="tx1" presStyleLbl="revTx" presStyleIdx="2" presStyleCnt="8"/>
      <dgm:spPr/>
    </dgm:pt>
    <dgm:pt modelId="{4A9AAF12-45CB-4421-9919-DD2AFC310BA6}" type="pres">
      <dgm:prSet presAssocID="{61FACDA3-F905-4EDC-BFB6-D35101AE95EF}" presName="vert1" presStyleCnt="0"/>
      <dgm:spPr/>
    </dgm:pt>
    <dgm:pt modelId="{9628FD8C-A30C-48A1-9F89-28C3AA2664CE}" type="pres">
      <dgm:prSet presAssocID="{5A4455C3-8B84-4CEE-BD9A-C8E92C19F8E4}" presName="thickLine" presStyleLbl="alignNode1" presStyleIdx="3" presStyleCnt="8"/>
      <dgm:spPr/>
    </dgm:pt>
    <dgm:pt modelId="{C0F3F706-D27F-4F35-82E6-23B3E55184C5}" type="pres">
      <dgm:prSet presAssocID="{5A4455C3-8B84-4CEE-BD9A-C8E92C19F8E4}" presName="horz1" presStyleCnt="0"/>
      <dgm:spPr/>
    </dgm:pt>
    <dgm:pt modelId="{47558746-A46F-4C97-A809-65DF65F315AE}" type="pres">
      <dgm:prSet presAssocID="{5A4455C3-8B84-4CEE-BD9A-C8E92C19F8E4}" presName="tx1" presStyleLbl="revTx" presStyleIdx="3" presStyleCnt="8"/>
      <dgm:spPr/>
    </dgm:pt>
    <dgm:pt modelId="{1314E5FA-3F16-4612-9666-539ACB834D3B}" type="pres">
      <dgm:prSet presAssocID="{5A4455C3-8B84-4CEE-BD9A-C8E92C19F8E4}" presName="vert1" presStyleCnt="0"/>
      <dgm:spPr/>
    </dgm:pt>
    <dgm:pt modelId="{D2C3FFF4-1F37-478B-AC26-D5455485C522}" type="pres">
      <dgm:prSet presAssocID="{00C97317-8AED-4B7D-8484-E9033BC06B08}" presName="thickLine" presStyleLbl="alignNode1" presStyleIdx="4" presStyleCnt="8"/>
      <dgm:spPr/>
    </dgm:pt>
    <dgm:pt modelId="{433EF923-11C8-45F6-84E7-73F1A904D029}" type="pres">
      <dgm:prSet presAssocID="{00C97317-8AED-4B7D-8484-E9033BC06B08}" presName="horz1" presStyleCnt="0"/>
      <dgm:spPr/>
    </dgm:pt>
    <dgm:pt modelId="{C399EF87-7F89-4E5C-94B7-6A136360A378}" type="pres">
      <dgm:prSet presAssocID="{00C97317-8AED-4B7D-8484-E9033BC06B08}" presName="tx1" presStyleLbl="revTx" presStyleIdx="4" presStyleCnt="8"/>
      <dgm:spPr/>
    </dgm:pt>
    <dgm:pt modelId="{45FE5476-AF24-4263-890F-D8FCD8DA4727}" type="pres">
      <dgm:prSet presAssocID="{00C97317-8AED-4B7D-8484-E9033BC06B08}" presName="vert1" presStyleCnt="0"/>
      <dgm:spPr/>
    </dgm:pt>
    <dgm:pt modelId="{23404133-6EC0-486C-BAF8-74BAB52CC46C}" type="pres">
      <dgm:prSet presAssocID="{AC9FC093-AD85-4DB5-81DD-2A430BCFA9C8}" presName="thickLine" presStyleLbl="alignNode1" presStyleIdx="5" presStyleCnt="8"/>
      <dgm:spPr/>
    </dgm:pt>
    <dgm:pt modelId="{7BE4F519-C5CB-4535-91D5-85200FF38BF7}" type="pres">
      <dgm:prSet presAssocID="{AC9FC093-AD85-4DB5-81DD-2A430BCFA9C8}" presName="horz1" presStyleCnt="0"/>
      <dgm:spPr/>
    </dgm:pt>
    <dgm:pt modelId="{85C931EE-6E8D-4112-940B-ADE0299272F8}" type="pres">
      <dgm:prSet presAssocID="{AC9FC093-AD85-4DB5-81DD-2A430BCFA9C8}" presName="tx1" presStyleLbl="revTx" presStyleIdx="5" presStyleCnt="8"/>
      <dgm:spPr/>
    </dgm:pt>
    <dgm:pt modelId="{3A05D16D-AEC9-435A-AFFD-21617E5EDB95}" type="pres">
      <dgm:prSet presAssocID="{AC9FC093-AD85-4DB5-81DD-2A430BCFA9C8}" presName="vert1" presStyleCnt="0"/>
      <dgm:spPr/>
    </dgm:pt>
    <dgm:pt modelId="{071CBC13-105C-48D3-9178-A51194BD9FFE}" type="pres">
      <dgm:prSet presAssocID="{861A361A-347C-41E2-A0F7-DF8767EED534}" presName="thickLine" presStyleLbl="alignNode1" presStyleIdx="6" presStyleCnt="8"/>
      <dgm:spPr/>
    </dgm:pt>
    <dgm:pt modelId="{E7906FAC-4E03-4483-ABCA-0C2A8AAEC0EB}" type="pres">
      <dgm:prSet presAssocID="{861A361A-347C-41E2-A0F7-DF8767EED534}" presName="horz1" presStyleCnt="0"/>
      <dgm:spPr/>
    </dgm:pt>
    <dgm:pt modelId="{DF4164EE-36B0-4271-A9C4-678CAEFC1036}" type="pres">
      <dgm:prSet presAssocID="{861A361A-347C-41E2-A0F7-DF8767EED534}" presName="tx1" presStyleLbl="revTx" presStyleIdx="6" presStyleCnt="8"/>
      <dgm:spPr/>
    </dgm:pt>
    <dgm:pt modelId="{F78F843C-2292-4B57-8B41-6D8C770AB99C}" type="pres">
      <dgm:prSet presAssocID="{861A361A-347C-41E2-A0F7-DF8767EED534}" presName="vert1" presStyleCnt="0"/>
      <dgm:spPr/>
    </dgm:pt>
    <dgm:pt modelId="{F3E1FB58-025F-44C0-BC61-26B7EE4DB617}" type="pres">
      <dgm:prSet presAssocID="{12A25047-5CA8-43FF-A0CE-6007F2B802DA}" presName="thickLine" presStyleLbl="alignNode1" presStyleIdx="7" presStyleCnt="8"/>
      <dgm:spPr/>
    </dgm:pt>
    <dgm:pt modelId="{DC5E966A-6F37-45C5-8E30-32B7445E6486}" type="pres">
      <dgm:prSet presAssocID="{12A25047-5CA8-43FF-A0CE-6007F2B802DA}" presName="horz1" presStyleCnt="0"/>
      <dgm:spPr/>
    </dgm:pt>
    <dgm:pt modelId="{77B15590-3AEB-4A8F-B248-613530955C2F}" type="pres">
      <dgm:prSet presAssocID="{12A25047-5CA8-43FF-A0CE-6007F2B802DA}" presName="tx1" presStyleLbl="revTx" presStyleIdx="7" presStyleCnt="8"/>
      <dgm:spPr/>
    </dgm:pt>
    <dgm:pt modelId="{CF0779BD-0339-4AA5-B1A1-B75DF2CE56E6}" type="pres">
      <dgm:prSet presAssocID="{12A25047-5CA8-43FF-A0CE-6007F2B802DA}" presName="vert1" presStyleCnt="0"/>
      <dgm:spPr/>
    </dgm:pt>
  </dgm:ptLst>
  <dgm:cxnLst>
    <dgm:cxn modelId="{FF14F406-C378-4804-94E3-8B7200CEE761}" srcId="{CABEDB27-1F73-4927-9C29-EDFC82C0B472}" destId="{00C97317-8AED-4B7D-8484-E9033BC06B08}" srcOrd="4" destOrd="0" parTransId="{59273222-C1E6-4533-A2B6-1FF824F72720}" sibTransId="{BF679183-D232-4840-ADB6-314F72D3AF2E}"/>
    <dgm:cxn modelId="{708A271B-2B40-4C6C-B220-3D04FF9322DD}" srcId="{CABEDB27-1F73-4927-9C29-EDFC82C0B472}" destId="{5A4455C3-8B84-4CEE-BD9A-C8E92C19F8E4}" srcOrd="3" destOrd="0" parTransId="{BF3A95C5-4447-41CC-B3DE-C37956D97832}" sibTransId="{74D1DBA2-8649-4677-B9FF-C5489943A2B4}"/>
    <dgm:cxn modelId="{A0126C3A-3EE8-4C57-BCB7-49571B936AD4}" type="presOf" srcId="{AC9FC093-AD85-4DB5-81DD-2A430BCFA9C8}" destId="{85C931EE-6E8D-4112-940B-ADE0299272F8}" srcOrd="0" destOrd="0" presId="urn:microsoft.com/office/officeart/2008/layout/LinedList"/>
    <dgm:cxn modelId="{4D859E3B-C708-406B-8A83-390A2A9CEC4E}" srcId="{CABEDB27-1F73-4927-9C29-EDFC82C0B472}" destId="{61FACDA3-F905-4EDC-BFB6-D35101AE95EF}" srcOrd="2" destOrd="0" parTransId="{F26A5EF3-0190-435C-BE9A-06671C19A447}" sibTransId="{0716DC9B-B0D3-4B8F-B190-CCA29156A6F1}"/>
    <dgm:cxn modelId="{05D7B961-757D-4AAB-B26F-3AE056F6692C}" type="presOf" srcId="{12A25047-5CA8-43FF-A0CE-6007F2B802DA}" destId="{77B15590-3AEB-4A8F-B248-613530955C2F}" srcOrd="0" destOrd="0" presId="urn:microsoft.com/office/officeart/2008/layout/LinedList"/>
    <dgm:cxn modelId="{8F1E376C-801E-4142-B42B-13BA6E71D691}" type="presOf" srcId="{5A4455C3-8B84-4CEE-BD9A-C8E92C19F8E4}" destId="{47558746-A46F-4C97-A809-65DF65F315AE}" srcOrd="0" destOrd="0" presId="urn:microsoft.com/office/officeart/2008/layout/LinedList"/>
    <dgm:cxn modelId="{C0D45374-9FEC-45D7-A000-AE5AD88EF12E}" type="presOf" srcId="{CABEDB27-1F73-4927-9C29-EDFC82C0B472}" destId="{EBEBDA45-AB40-43D0-9F69-4A0737B6C47B}" srcOrd="0" destOrd="0" presId="urn:microsoft.com/office/officeart/2008/layout/LinedList"/>
    <dgm:cxn modelId="{BB732875-4974-479E-AC53-49C9F00E0EFB}" srcId="{CABEDB27-1F73-4927-9C29-EDFC82C0B472}" destId="{12A25047-5CA8-43FF-A0CE-6007F2B802DA}" srcOrd="7" destOrd="0" parTransId="{84734E02-F151-47CD-8A2B-E8C33A0D13D5}" sibTransId="{6B5F0F54-3B18-4F08-B03A-2228A9D33E56}"/>
    <dgm:cxn modelId="{6A318E98-193A-4162-91CA-41CFD0DAEF2E}" srcId="{CABEDB27-1F73-4927-9C29-EDFC82C0B472}" destId="{AC9FC093-AD85-4DB5-81DD-2A430BCFA9C8}" srcOrd="5" destOrd="0" parTransId="{39A01E38-2CE1-49C1-A0FA-3078872C3A4D}" sibTransId="{0870CFF3-6B88-42E7-9B06-4207EA5F2CB1}"/>
    <dgm:cxn modelId="{DAFDCBA3-37B0-4AA3-95DD-9E0A47E220E7}" srcId="{CABEDB27-1F73-4927-9C29-EDFC82C0B472}" destId="{9A6A13A1-1D3D-4F99-954A-287A8F50E8E6}" srcOrd="1" destOrd="0" parTransId="{02FAF22C-9583-4C89-A99D-46D681A8CAA5}" sibTransId="{E07EFDCD-3960-4FAF-B410-ABB63C0B4730}"/>
    <dgm:cxn modelId="{F8FACAA5-B057-44D0-9B57-9A3A3AE4BBE1}" srcId="{CABEDB27-1F73-4927-9C29-EDFC82C0B472}" destId="{861A361A-347C-41E2-A0F7-DF8767EED534}" srcOrd="6" destOrd="0" parTransId="{B2FEFBDC-C4E4-4E96-93F7-B681FD5EF87A}" sibTransId="{254CEF3A-0C85-4AD8-A72B-6CF677DD68D9}"/>
    <dgm:cxn modelId="{E7BAB9BF-CA85-47B7-9F5D-313A361C0A36}" type="presOf" srcId="{4F27F01F-6F84-4821-8799-8FEE873E9646}" destId="{BACFE2CD-1314-4460-950E-76B1FAA3B4F3}" srcOrd="0" destOrd="0" presId="urn:microsoft.com/office/officeart/2008/layout/LinedList"/>
    <dgm:cxn modelId="{583457D9-9E98-4C35-A107-A8E452567BD8}" type="presOf" srcId="{00C97317-8AED-4B7D-8484-E9033BC06B08}" destId="{C399EF87-7F89-4E5C-94B7-6A136360A378}" srcOrd="0" destOrd="0" presId="urn:microsoft.com/office/officeart/2008/layout/LinedList"/>
    <dgm:cxn modelId="{F53230DC-0DB3-4FFF-A8BB-5F7925DA689F}" type="presOf" srcId="{861A361A-347C-41E2-A0F7-DF8767EED534}" destId="{DF4164EE-36B0-4271-A9C4-678CAEFC1036}" srcOrd="0" destOrd="0" presId="urn:microsoft.com/office/officeart/2008/layout/LinedList"/>
    <dgm:cxn modelId="{F16D74DD-2768-41CF-8BE0-BF9BD6583B62}" type="presOf" srcId="{61FACDA3-F905-4EDC-BFB6-D35101AE95EF}" destId="{3388775E-67F5-4047-8095-7A313AE62CDC}" srcOrd="0" destOrd="0" presId="urn:microsoft.com/office/officeart/2008/layout/LinedList"/>
    <dgm:cxn modelId="{7958C4EF-F93E-410E-99AA-F093BDB8E1B0}" type="presOf" srcId="{9A6A13A1-1D3D-4F99-954A-287A8F50E8E6}" destId="{D5B81C62-F11B-4466-832C-E4E0AF5DCEA0}" srcOrd="0" destOrd="0" presId="urn:microsoft.com/office/officeart/2008/layout/LinedList"/>
    <dgm:cxn modelId="{09F5DDF2-BF92-44DC-B0A1-14975AA27057}" srcId="{CABEDB27-1F73-4927-9C29-EDFC82C0B472}" destId="{4F27F01F-6F84-4821-8799-8FEE873E9646}" srcOrd="0" destOrd="0" parTransId="{C4767479-D1C5-4342-BCC2-8167E99C6457}" sibTransId="{A681AFC3-7450-41B5-B416-C432C53DF236}"/>
    <dgm:cxn modelId="{5EE64EE9-C74B-4594-8F93-82C55B53FC18}" type="presParOf" srcId="{EBEBDA45-AB40-43D0-9F69-4A0737B6C47B}" destId="{738CE477-6F33-44CF-9D7E-4FCCAB027C8A}" srcOrd="0" destOrd="0" presId="urn:microsoft.com/office/officeart/2008/layout/LinedList"/>
    <dgm:cxn modelId="{DD6108DB-167F-42D1-A9F4-CA1EE4C19736}" type="presParOf" srcId="{EBEBDA45-AB40-43D0-9F69-4A0737B6C47B}" destId="{8D4B85B3-5ECA-466D-8A8B-0CD517B3318E}" srcOrd="1" destOrd="0" presId="urn:microsoft.com/office/officeart/2008/layout/LinedList"/>
    <dgm:cxn modelId="{2D914E6B-C808-4CE0-8DFA-BE25A938C4F3}" type="presParOf" srcId="{8D4B85B3-5ECA-466D-8A8B-0CD517B3318E}" destId="{BACFE2CD-1314-4460-950E-76B1FAA3B4F3}" srcOrd="0" destOrd="0" presId="urn:microsoft.com/office/officeart/2008/layout/LinedList"/>
    <dgm:cxn modelId="{D35CC08A-8CC8-45F4-8139-6E322E17242A}" type="presParOf" srcId="{8D4B85B3-5ECA-466D-8A8B-0CD517B3318E}" destId="{2EA8F3EA-EA58-4463-AA61-FBD5A8C528C2}" srcOrd="1" destOrd="0" presId="urn:microsoft.com/office/officeart/2008/layout/LinedList"/>
    <dgm:cxn modelId="{65852B57-841C-4948-8B3E-E5DDB4B4F6AB}" type="presParOf" srcId="{EBEBDA45-AB40-43D0-9F69-4A0737B6C47B}" destId="{052D7571-9F96-46F3-AB9B-713DF803432D}" srcOrd="2" destOrd="0" presId="urn:microsoft.com/office/officeart/2008/layout/LinedList"/>
    <dgm:cxn modelId="{F608CE73-09F7-4229-83F9-2D1F2E0031C1}" type="presParOf" srcId="{EBEBDA45-AB40-43D0-9F69-4A0737B6C47B}" destId="{677CDFA1-5C9F-4545-A8A9-2D5E0937F4E6}" srcOrd="3" destOrd="0" presId="urn:microsoft.com/office/officeart/2008/layout/LinedList"/>
    <dgm:cxn modelId="{79A4261C-4AC7-4C7F-9DA7-B509B2731A90}" type="presParOf" srcId="{677CDFA1-5C9F-4545-A8A9-2D5E0937F4E6}" destId="{D5B81C62-F11B-4466-832C-E4E0AF5DCEA0}" srcOrd="0" destOrd="0" presId="urn:microsoft.com/office/officeart/2008/layout/LinedList"/>
    <dgm:cxn modelId="{4FBA19E3-2647-4FA0-986A-92092FBBE0FE}" type="presParOf" srcId="{677CDFA1-5C9F-4545-A8A9-2D5E0937F4E6}" destId="{97DAB558-F5C1-40AF-93D1-8D649F0FD89D}" srcOrd="1" destOrd="0" presId="urn:microsoft.com/office/officeart/2008/layout/LinedList"/>
    <dgm:cxn modelId="{7C763614-41EC-46D4-B30A-C68ECF631C3F}" type="presParOf" srcId="{EBEBDA45-AB40-43D0-9F69-4A0737B6C47B}" destId="{FB4AE487-D9E5-4D96-994F-E0AAC99153BB}" srcOrd="4" destOrd="0" presId="urn:microsoft.com/office/officeart/2008/layout/LinedList"/>
    <dgm:cxn modelId="{27443EF5-9381-45D4-AD46-CC29CC84754B}" type="presParOf" srcId="{EBEBDA45-AB40-43D0-9F69-4A0737B6C47B}" destId="{F83CAD5A-341D-46AD-9842-7518B0000064}" srcOrd="5" destOrd="0" presId="urn:microsoft.com/office/officeart/2008/layout/LinedList"/>
    <dgm:cxn modelId="{5AA75E68-528F-467A-8CEE-8DB55C2F2CC7}" type="presParOf" srcId="{F83CAD5A-341D-46AD-9842-7518B0000064}" destId="{3388775E-67F5-4047-8095-7A313AE62CDC}" srcOrd="0" destOrd="0" presId="urn:microsoft.com/office/officeart/2008/layout/LinedList"/>
    <dgm:cxn modelId="{E5E8E815-E2C3-4AB6-A577-5A35F2DDACB2}" type="presParOf" srcId="{F83CAD5A-341D-46AD-9842-7518B0000064}" destId="{4A9AAF12-45CB-4421-9919-DD2AFC310BA6}" srcOrd="1" destOrd="0" presId="urn:microsoft.com/office/officeart/2008/layout/LinedList"/>
    <dgm:cxn modelId="{1183D891-50F7-40B5-8C80-CD33712300C4}" type="presParOf" srcId="{EBEBDA45-AB40-43D0-9F69-4A0737B6C47B}" destId="{9628FD8C-A30C-48A1-9F89-28C3AA2664CE}" srcOrd="6" destOrd="0" presId="urn:microsoft.com/office/officeart/2008/layout/LinedList"/>
    <dgm:cxn modelId="{F0BE0D6B-151C-4197-8580-41C167261BFB}" type="presParOf" srcId="{EBEBDA45-AB40-43D0-9F69-4A0737B6C47B}" destId="{C0F3F706-D27F-4F35-82E6-23B3E55184C5}" srcOrd="7" destOrd="0" presId="urn:microsoft.com/office/officeart/2008/layout/LinedList"/>
    <dgm:cxn modelId="{566A72B2-5179-4633-8AD0-B0E77EB3F46B}" type="presParOf" srcId="{C0F3F706-D27F-4F35-82E6-23B3E55184C5}" destId="{47558746-A46F-4C97-A809-65DF65F315AE}" srcOrd="0" destOrd="0" presId="urn:microsoft.com/office/officeart/2008/layout/LinedList"/>
    <dgm:cxn modelId="{56030EA0-F10F-4754-8F4E-6B48C53F4CBD}" type="presParOf" srcId="{C0F3F706-D27F-4F35-82E6-23B3E55184C5}" destId="{1314E5FA-3F16-4612-9666-539ACB834D3B}" srcOrd="1" destOrd="0" presId="urn:microsoft.com/office/officeart/2008/layout/LinedList"/>
    <dgm:cxn modelId="{40E13EB5-C364-48AF-BF5F-98FFB7AC1340}" type="presParOf" srcId="{EBEBDA45-AB40-43D0-9F69-4A0737B6C47B}" destId="{D2C3FFF4-1F37-478B-AC26-D5455485C522}" srcOrd="8" destOrd="0" presId="urn:microsoft.com/office/officeart/2008/layout/LinedList"/>
    <dgm:cxn modelId="{2610CF6D-517E-4FBB-81DE-6857FD44910A}" type="presParOf" srcId="{EBEBDA45-AB40-43D0-9F69-4A0737B6C47B}" destId="{433EF923-11C8-45F6-84E7-73F1A904D029}" srcOrd="9" destOrd="0" presId="urn:microsoft.com/office/officeart/2008/layout/LinedList"/>
    <dgm:cxn modelId="{A3C8EEFE-38BE-4C2B-89D0-59DE1D68F6B3}" type="presParOf" srcId="{433EF923-11C8-45F6-84E7-73F1A904D029}" destId="{C399EF87-7F89-4E5C-94B7-6A136360A378}" srcOrd="0" destOrd="0" presId="urn:microsoft.com/office/officeart/2008/layout/LinedList"/>
    <dgm:cxn modelId="{28D75B31-632D-45C7-8AB6-1A5964F6545A}" type="presParOf" srcId="{433EF923-11C8-45F6-84E7-73F1A904D029}" destId="{45FE5476-AF24-4263-890F-D8FCD8DA4727}" srcOrd="1" destOrd="0" presId="urn:microsoft.com/office/officeart/2008/layout/LinedList"/>
    <dgm:cxn modelId="{099B057E-39AE-457E-9BA1-0305D16CE1CB}" type="presParOf" srcId="{EBEBDA45-AB40-43D0-9F69-4A0737B6C47B}" destId="{23404133-6EC0-486C-BAF8-74BAB52CC46C}" srcOrd="10" destOrd="0" presId="urn:microsoft.com/office/officeart/2008/layout/LinedList"/>
    <dgm:cxn modelId="{538E8E5F-1471-4A6A-BD63-D7D1783559E3}" type="presParOf" srcId="{EBEBDA45-AB40-43D0-9F69-4A0737B6C47B}" destId="{7BE4F519-C5CB-4535-91D5-85200FF38BF7}" srcOrd="11" destOrd="0" presId="urn:microsoft.com/office/officeart/2008/layout/LinedList"/>
    <dgm:cxn modelId="{E5858FFF-3E4F-4F85-97E3-8494D61992AB}" type="presParOf" srcId="{7BE4F519-C5CB-4535-91D5-85200FF38BF7}" destId="{85C931EE-6E8D-4112-940B-ADE0299272F8}" srcOrd="0" destOrd="0" presId="urn:microsoft.com/office/officeart/2008/layout/LinedList"/>
    <dgm:cxn modelId="{9EA78FC8-F6B6-41E0-8C53-28C1DA726298}" type="presParOf" srcId="{7BE4F519-C5CB-4535-91D5-85200FF38BF7}" destId="{3A05D16D-AEC9-435A-AFFD-21617E5EDB95}" srcOrd="1" destOrd="0" presId="urn:microsoft.com/office/officeart/2008/layout/LinedList"/>
    <dgm:cxn modelId="{26E0925A-16F1-4A07-87D3-728A26986E24}" type="presParOf" srcId="{EBEBDA45-AB40-43D0-9F69-4A0737B6C47B}" destId="{071CBC13-105C-48D3-9178-A51194BD9FFE}" srcOrd="12" destOrd="0" presId="urn:microsoft.com/office/officeart/2008/layout/LinedList"/>
    <dgm:cxn modelId="{017C9A0B-CE7B-4D75-9689-042B2BA77303}" type="presParOf" srcId="{EBEBDA45-AB40-43D0-9F69-4A0737B6C47B}" destId="{E7906FAC-4E03-4483-ABCA-0C2A8AAEC0EB}" srcOrd="13" destOrd="0" presId="urn:microsoft.com/office/officeart/2008/layout/LinedList"/>
    <dgm:cxn modelId="{4B23E057-6DC7-400A-B780-25F79900B0FB}" type="presParOf" srcId="{E7906FAC-4E03-4483-ABCA-0C2A8AAEC0EB}" destId="{DF4164EE-36B0-4271-A9C4-678CAEFC1036}" srcOrd="0" destOrd="0" presId="urn:microsoft.com/office/officeart/2008/layout/LinedList"/>
    <dgm:cxn modelId="{3B98B3FD-C60A-4DD3-ABD6-EE88FAD518C0}" type="presParOf" srcId="{E7906FAC-4E03-4483-ABCA-0C2A8AAEC0EB}" destId="{F78F843C-2292-4B57-8B41-6D8C770AB99C}" srcOrd="1" destOrd="0" presId="urn:microsoft.com/office/officeart/2008/layout/LinedList"/>
    <dgm:cxn modelId="{00188335-02B3-43B9-84ED-E086FC2A2EAB}" type="presParOf" srcId="{EBEBDA45-AB40-43D0-9F69-4A0737B6C47B}" destId="{F3E1FB58-025F-44C0-BC61-26B7EE4DB617}" srcOrd="14" destOrd="0" presId="urn:microsoft.com/office/officeart/2008/layout/LinedList"/>
    <dgm:cxn modelId="{201EDA70-8128-4264-927E-B650F65E8F6B}" type="presParOf" srcId="{EBEBDA45-AB40-43D0-9F69-4A0737B6C47B}" destId="{DC5E966A-6F37-45C5-8E30-32B7445E6486}" srcOrd="15" destOrd="0" presId="urn:microsoft.com/office/officeart/2008/layout/LinedList"/>
    <dgm:cxn modelId="{44CD4E16-526B-4598-83E8-BAD178F22E45}" type="presParOf" srcId="{DC5E966A-6F37-45C5-8E30-32B7445E6486}" destId="{77B15590-3AEB-4A8F-B248-613530955C2F}" srcOrd="0" destOrd="0" presId="urn:microsoft.com/office/officeart/2008/layout/LinedList"/>
    <dgm:cxn modelId="{5B02A25C-7B24-4524-B0DC-C6D1C6C1EBC5}" type="presParOf" srcId="{DC5E966A-6F37-45C5-8E30-32B7445E6486}" destId="{CF0779BD-0339-4AA5-B1A1-B75DF2CE56E6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0363DA8-626D-4F91-8382-355647AA79F4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2BEFB58F-8BE8-437B-82D6-077F182F35F6}">
      <dgm:prSet/>
      <dgm:spPr/>
      <dgm:t>
        <a:bodyPr/>
        <a:lstStyle/>
        <a:p>
          <a:r>
            <a:rPr lang="en-US"/>
            <a:t>Victim was difficult to follow and story did not flow linearly</a:t>
          </a:r>
        </a:p>
      </dgm:t>
    </dgm:pt>
    <dgm:pt modelId="{CE9CDF4A-B69A-4221-8C05-B76430210A00}" type="parTrans" cxnId="{8FF70435-58B0-44F6-BAE9-086EA3A9ABAC}">
      <dgm:prSet/>
      <dgm:spPr/>
      <dgm:t>
        <a:bodyPr/>
        <a:lstStyle/>
        <a:p>
          <a:endParaRPr lang="en-US"/>
        </a:p>
      </dgm:t>
    </dgm:pt>
    <dgm:pt modelId="{0C3E7771-AB2F-417A-8787-6C7914F08F8C}" type="sibTrans" cxnId="{8FF70435-58B0-44F6-BAE9-086EA3A9ABAC}">
      <dgm:prSet phldrT="01" phldr="0"/>
      <dgm:spPr/>
      <dgm:t>
        <a:bodyPr/>
        <a:lstStyle/>
        <a:p>
          <a:endParaRPr lang="en-US"/>
        </a:p>
      </dgm:t>
    </dgm:pt>
    <dgm:pt modelId="{40F59BB1-0785-4055-8384-FA1209FBED98}">
      <dgm:prSet/>
      <dgm:spPr/>
      <dgm:t>
        <a:bodyPr/>
        <a:lstStyle/>
        <a:p>
          <a:r>
            <a:rPr lang="en-US"/>
            <a:t>Inconsistent statements </a:t>
          </a:r>
          <a:r>
            <a:rPr lang="en-US" i="1"/>
            <a:t>– </a:t>
          </a:r>
          <a:r>
            <a:rPr lang="en-US"/>
            <a:t>especially in the timeline and peripheral details not focused on during event</a:t>
          </a:r>
        </a:p>
      </dgm:t>
    </dgm:pt>
    <dgm:pt modelId="{8C69B3C6-D329-4EE2-9F81-2569CDD90315}" type="parTrans" cxnId="{C7418850-AA2F-4AB9-9D81-671545C14735}">
      <dgm:prSet/>
      <dgm:spPr/>
      <dgm:t>
        <a:bodyPr/>
        <a:lstStyle/>
        <a:p>
          <a:endParaRPr lang="en-US"/>
        </a:p>
      </dgm:t>
    </dgm:pt>
    <dgm:pt modelId="{F9F02BF0-ED92-430B-8C76-CDB4B7FEEC20}" type="sibTrans" cxnId="{C7418850-AA2F-4AB9-9D81-671545C14735}">
      <dgm:prSet phldrT="02" phldr="0"/>
      <dgm:spPr/>
      <dgm:t>
        <a:bodyPr/>
        <a:lstStyle/>
        <a:p>
          <a:endParaRPr lang="en-US"/>
        </a:p>
      </dgm:t>
    </dgm:pt>
    <dgm:pt modelId="{309352E6-6A01-4E22-B21C-99B1FBFCF3D2}">
      <dgm:prSet/>
      <dgm:spPr/>
      <dgm:t>
        <a:bodyPr/>
        <a:lstStyle/>
        <a:p>
          <a:r>
            <a:rPr lang="en-US"/>
            <a:t>Emotional numbing and inability to feel physical pain.</a:t>
          </a:r>
        </a:p>
      </dgm:t>
    </dgm:pt>
    <dgm:pt modelId="{8EA7E26E-1F01-4DB4-A77E-8FC100BFE598}" type="parTrans" cxnId="{E724BE67-2EA5-4824-AC8F-76EB0E98A393}">
      <dgm:prSet/>
      <dgm:spPr/>
      <dgm:t>
        <a:bodyPr/>
        <a:lstStyle/>
        <a:p>
          <a:endParaRPr lang="en-US"/>
        </a:p>
      </dgm:t>
    </dgm:pt>
    <dgm:pt modelId="{0CC7BE5F-CB81-4922-A4FF-32138C426853}" type="sibTrans" cxnId="{E724BE67-2EA5-4824-AC8F-76EB0E98A393}">
      <dgm:prSet phldrT="03" phldr="0"/>
      <dgm:spPr/>
      <dgm:t>
        <a:bodyPr/>
        <a:lstStyle/>
        <a:p>
          <a:endParaRPr lang="en-US"/>
        </a:p>
      </dgm:t>
    </dgm:pt>
    <dgm:pt modelId="{5DE105C5-38A8-4D88-9F87-6A6756861F6E}" type="pres">
      <dgm:prSet presAssocID="{10363DA8-626D-4F91-8382-355647AA79F4}" presName="vert0" presStyleCnt="0">
        <dgm:presLayoutVars>
          <dgm:dir/>
          <dgm:animOne val="branch"/>
          <dgm:animLvl val="lvl"/>
        </dgm:presLayoutVars>
      </dgm:prSet>
      <dgm:spPr/>
    </dgm:pt>
    <dgm:pt modelId="{9A6558F8-0058-43A7-AB8E-9536AB535EA3}" type="pres">
      <dgm:prSet presAssocID="{2BEFB58F-8BE8-437B-82D6-077F182F35F6}" presName="thickLine" presStyleLbl="alignNode1" presStyleIdx="0" presStyleCnt="3"/>
      <dgm:spPr/>
    </dgm:pt>
    <dgm:pt modelId="{8754C837-A973-409A-90D4-B84D3525C8D6}" type="pres">
      <dgm:prSet presAssocID="{2BEFB58F-8BE8-437B-82D6-077F182F35F6}" presName="horz1" presStyleCnt="0"/>
      <dgm:spPr/>
    </dgm:pt>
    <dgm:pt modelId="{B94E21A3-E973-4973-9FFD-B9A8365A9394}" type="pres">
      <dgm:prSet presAssocID="{2BEFB58F-8BE8-437B-82D6-077F182F35F6}" presName="tx1" presStyleLbl="revTx" presStyleIdx="0" presStyleCnt="3"/>
      <dgm:spPr/>
    </dgm:pt>
    <dgm:pt modelId="{5F11A0D0-DCED-4B6B-B53B-52558736B017}" type="pres">
      <dgm:prSet presAssocID="{2BEFB58F-8BE8-437B-82D6-077F182F35F6}" presName="vert1" presStyleCnt="0"/>
      <dgm:spPr/>
    </dgm:pt>
    <dgm:pt modelId="{25F46344-0BE9-44AD-A0BD-32F6318AD731}" type="pres">
      <dgm:prSet presAssocID="{40F59BB1-0785-4055-8384-FA1209FBED98}" presName="thickLine" presStyleLbl="alignNode1" presStyleIdx="1" presStyleCnt="3"/>
      <dgm:spPr/>
    </dgm:pt>
    <dgm:pt modelId="{7E642709-A5AB-457E-A869-ADCAD8E3D0C3}" type="pres">
      <dgm:prSet presAssocID="{40F59BB1-0785-4055-8384-FA1209FBED98}" presName="horz1" presStyleCnt="0"/>
      <dgm:spPr/>
    </dgm:pt>
    <dgm:pt modelId="{6B51F6CB-8241-45D5-B9D8-A014196DF3B9}" type="pres">
      <dgm:prSet presAssocID="{40F59BB1-0785-4055-8384-FA1209FBED98}" presName="tx1" presStyleLbl="revTx" presStyleIdx="1" presStyleCnt="3"/>
      <dgm:spPr/>
    </dgm:pt>
    <dgm:pt modelId="{E41094C3-4B9E-4DD1-AA12-14A1F7A92758}" type="pres">
      <dgm:prSet presAssocID="{40F59BB1-0785-4055-8384-FA1209FBED98}" presName="vert1" presStyleCnt="0"/>
      <dgm:spPr/>
    </dgm:pt>
    <dgm:pt modelId="{719D3712-96E5-46A4-8A19-210FFEAAFD2A}" type="pres">
      <dgm:prSet presAssocID="{309352E6-6A01-4E22-B21C-99B1FBFCF3D2}" presName="thickLine" presStyleLbl="alignNode1" presStyleIdx="2" presStyleCnt="3"/>
      <dgm:spPr/>
    </dgm:pt>
    <dgm:pt modelId="{2B2E2C6C-365A-4B0B-B11A-3F17C7F496DC}" type="pres">
      <dgm:prSet presAssocID="{309352E6-6A01-4E22-B21C-99B1FBFCF3D2}" presName="horz1" presStyleCnt="0"/>
      <dgm:spPr/>
    </dgm:pt>
    <dgm:pt modelId="{B52DDB45-F2BB-400D-9D0B-F47BB7E628DB}" type="pres">
      <dgm:prSet presAssocID="{309352E6-6A01-4E22-B21C-99B1FBFCF3D2}" presName="tx1" presStyleLbl="revTx" presStyleIdx="2" presStyleCnt="3"/>
      <dgm:spPr/>
    </dgm:pt>
    <dgm:pt modelId="{65CDD120-2B1B-4F93-8D6A-581A3EF910D4}" type="pres">
      <dgm:prSet presAssocID="{309352E6-6A01-4E22-B21C-99B1FBFCF3D2}" presName="vert1" presStyleCnt="0"/>
      <dgm:spPr/>
    </dgm:pt>
  </dgm:ptLst>
  <dgm:cxnLst>
    <dgm:cxn modelId="{8FF70435-58B0-44F6-BAE9-086EA3A9ABAC}" srcId="{10363DA8-626D-4F91-8382-355647AA79F4}" destId="{2BEFB58F-8BE8-437B-82D6-077F182F35F6}" srcOrd="0" destOrd="0" parTransId="{CE9CDF4A-B69A-4221-8C05-B76430210A00}" sibTransId="{0C3E7771-AB2F-417A-8787-6C7914F08F8C}"/>
    <dgm:cxn modelId="{E724BE67-2EA5-4824-AC8F-76EB0E98A393}" srcId="{10363DA8-626D-4F91-8382-355647AA79F4}" destId="{309352E6-6A01-4E22-B21C-99B1FBFCF3D2}" srcOrd="2" destOrd="0" parTransId="{8EA7E26E-1F01-4DB4-A77E-8FC100BFE598}" sibTransId="{0CC7BE5F-CB81-4922-A4FF-32138C426853}"/>
    <dgm:cxn modelId="{C7418850-AA2F-4AB9-9D81-671545C14735}" srcId="{10363DA8-626D-4F91-8382-355647AA79F4}" destId="{40F59BB1-0785-4055-8384-FA1209FBED98}" srcOrd="1" destOrd="0" parTransId="{8C69B3C6-D329-4EE2-9F81-2569CDD90315}" sibTransId="{F9F02BF0-ED92-430B-8C76-CDB4B7FEEC20}"/>
    <dgm:cxn modelId="{8F1570D5-4F2E-4BD3-9473-74961139F548}" type="presOf" srcId="{2BEFB58F-8BE8-437B-82D6-077F182F35F6}" destId="{B94E21A3-E973-4973-9FFD-B9A8365A9394}" srcOrd="0" destOrd="0" presId="urn:microsoft.com/office/officeart/2008/layout/LinedList"/>
    <dgm:cxn modelId="{9CF36CF4-AC95-4874-AFCD-F774A511AB3F}" type="presOf" srcId="{40F59BB1-0785-4055-8384-FA1209FBED98}" destId="{6B51F6CB-8241-45D5-B9D8-A014196DF3B9}" srcOrd="0" destOrd="0" presId="urn:microsoft.com/office/officeart/2008/layout/LinedList"/>
    <dgm:cxn modelId="{61EF45F9-A1D7-4EA1-A0FA-FE3BD90F7A12}" type="presOf" srcId="{10363DA8-626D-4F91-8382-355647AA79F4}" destId="{5DE105C5-38A8-4D88-9F87-6A6756861F6E}" srcOrd="0" destOrd="0" presId="urn:microsoft.com/office/officeart/2008/layout/LinedList"/>
    <dgm:cxn modelId="{122513FA-CC2C-4CA7-BC96-672BB6CEB5DE}" type="presOf" srcId="{309352E6-6A01-4E22-B21C-99B1FBFCF3D2}" destId="{B52DDB45-F2BB-400D-9D0B-F47BB7E628DB}" srcOrd="0" destOrd="0" presId="urn:microsoft.com/office/officeart/2008/layout/LinedList"/>
    <dgm:cxn modelId="{D2D19BA0-6B6F-4F7E-953D-ABFDC4FCBD28}" type="presParOf" srcId="{5DE105C5-38A8-4D88-9F87-6A6756861F6E}" destId="{9A6558F8-0058-43A7-AB8E-9536AB535EA3}" srcOrd="0" destOrd="0" presId="urn:microsoft.com/office/officeart/2008/layout/LinedList"/>
    <dgm:cxn modelId="{3262859C-B98F-4FBB-B9AB-78D181E64F0D}" type="presParOf" srcId="{5DE105C5-38A8-4D88-9F87-6A6756861F6E}" destId="{8754C837-A973-409A-90D4-B84D3525C8D6}" srcOrd="1" destOrd="0" presId="urn:microsoft.com/office/officeart/2008/layout/LinedList"/>
    <dgm:cxn modelId="{4A2B9B00-089F-4629-8908-F91695854AB8}" type="presParOf" srcId="{8754C837-A973-409A-90D4-B84D3525C8D6}" destId="{B94E21A3-E973-4973-9FFD-B9A8365A9394}" srcOrd="0" destOrd="0" presId="urn:microsoft.com/office/officeart/2008/layout/LinedList"/>
    <dgm:cxn modelId="{8572E19F-4B80-401C-BF48-E5F1C1967ADC}" type="presParOf" srcId="{8754C837-A973-409A-90D4-B84D3525C8D6}" destId="{5F11A0D0-DCED-4B6B-B53B-52558736B017}" srcOrd="1" destOrd="0" presId="urn:microsoft.com/office/officeart/2008/layout/LinedList"/>
    <dgm:cxn modelId="{02A9E8A5-DF1A-4784-8B42-0FAE3F128CB8}" type="presParOf" srcId="{5DE105C5-38A8-4D88-9F87-6A6756861F6E}" destId="{25F46344-0BE9-44AD-A0BD-32F6318AD731}" srcOrd="2" destOrd="0" presId="urn:microsoft.com/office/officeart/2008/layout/LinedList"/>
    <dgm:cxn modelId="{ADA06CAE-2EE3-42A4-9405-BF195FAC12C5}" type="presParOf" srcId="{5DE105C5-38A8-4D88-9F87-6A6756861F6E}" destId="{7E642709-A5AB-457E-A869-ADCAD8E3D0C3}" srcOrd="3" destOrd="0" presId="urn:microsoft.com/office/officeart/2008/layout/LinedList"/>
    <dgm:cxn modelId="{6C00BBB8-47B0-407B-8A72-EE4166CC232F}" type="presParOf" srcId="{7E642709-A5AB-457E-A869-ADCAD8E3D0C3}" destId="{6B51F6CB-8241-45D5-B9D8-A014196DF3B9}" srcOrd="0" destOrd="0" presId="urn:microsoft.com/office/officeart/2008/layout/LinedList"/>
    <dgm:cxn modelId="{93A28760-C580-42A1-A9F4-9108C7141DDB}" type="presParOf" srcId="{7E642709-A5AB-457E-A869-ADCAD8E3D0C3}" destId="{E41094C3-4B9E-4DD1-AA12-14A1F7A92758}" srcOrd="1" destOrd="0" presId="urn:microsoft.com/office/officeart/2008/layout/LinedList"/>
    <dgm:cxn modelId="{0CFEC7ED-FDEE-4381-A149-D4E9758A364C}" type="presParOf" srcId="{5DE105C5-38A8-4D88-9F87-6A6756861F6E}" destId="{719D3712-96E5-46A4-8A19-210FFEAAFD2A}" srcOrd="4" destOrd="0" presId="urn:microsoft.com/office/officeart/2008/layout/LinedList"/>
    <dgm:cxn modelId="{F59106E1-128D-45D9-8300-0AFF0478DB16}" type="presParOf" srcId="{5DE105C5-38A8-4D88-9F87-6A6756861F6E}" destId="{2B2E2C6C-365A-4B0B-B11A-3F17C7F496DC}" srcOrd="5" destOrd="0" presId="urn:microsoft.com/office/officeart/2008/layout/LinedList"/>
    <dgm:cxn modelId="{D29F4C3C-8538-4874-A638-F454C8BCFE6F}" type="presParOf" srcId="{2B2E2C6C-365A-4B0B-B11A-3F17C7F496DC}" destId="{B52DDB45-F2BB-400D-9D0B-F47BB7E628DB}" srcOrd="0" destOrd="0" presId="urn:microsoft.com/office/officeart/2008/layout/LinedList"/>
    <dgm:cxn modelId="{C824D7F2-8194-42B9-8339-8F44D06C1D16}" type="presParOf" srcId="{2B2E2C6C-365A-4B0B-B11A-3F17C7F496DC}" destId="{65CDD120-2B1B-4F93-8D6A-581A3EF910D4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2C158C4-17F0-47D0-85FF-E790F807A596}" type="doc">
      <dgm:prSet loTypeId="urn:microsoft.com/office/officeart/2016/7/layout/BasicLinearProcessNumbered" loCatId="process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00F939CC-AE61-43D9-8BEB-C230206661DB}">
      <dgm:prSet/>
      <dgm:spPr/>
      <dgm:t>
        <a:bodyPr/>
        <a:lstStyle/>
        <a:p>
          <a:r>
            <a:rPr lang="en-US"/>
            <a:t>Ask them what they saw</a:t>
          </a:r>
        </a:p>
      </dgm:t>
    </dgm:pt>
    <dgm:pt modelId="{08CA4529-2DBD-46AA-8BA1-8EA3B85A1EC0}" type="parTrans" cxnId="{BF46BED5-8E4C-4AF2-BB6B-EB50F471CC80}">
      <dgm:prSet/>
      <dgm:spPr/>
      <dgm:t>
        <a:bodyPr/>
        <a:lstStyle/>
        <a:p>
          <a:endParaRPr lang="en-US"/>
        </a:p>
      </dgm:t>
    </dgm:pt>
    <dgm:pt modelId="{3EA80F6E-20E5-4296-9D95-080E0AB23CAE}" type="sibTrans" cxnId="{BF46BED5-8E4C-4AF2-BB6B-EB50F471CC80}">
      <dgm:prSet phldrT="1" phldr="0"/>
      <dgm:spPr/>
      <dgm:t>
        <a:bodyPr/>
        <a:lstStyle/>
        <a:p>
          <a:r>
            <a:rPr lang="en-US"/>
            <a:t>1</a:t>
          </a:r>
        </a:p>
      </dgm:t>
    </dgm:pt>
    <dgm:pt modelId="{6C6AF17E-A080-4403-8FAE-1BC48B23B30B}">
      <dgm:prSet/>
      <dgm:spPr/>
      <dgm:t>
        <a:bodyPr/>
        <a:lstStyle/>
        <a:p>
          <a:r>
            <a:rPr lang="en-US"/>
            <a:t>Ask them what they heard</a:t>
          </a:r>
        </a:p>
      </dgm:t>
    </dgm:pt>
    <dgm:pt modelId="{17E04A69-D496-45B7-8D8A-D934852696A7}" type="parTrans" cxnId="{F256C1B6-063B-42EB-8D67-55E7B88A2662}">
      <dgm:prSet/>
      <dgm:spPr/>
      <dgm:t>
        <a:bodyPr/>
        <a:lstStyle/>
        <a:p>
          <a:endParaRPr lang="en-US"/>
        </a:p>
      </dgm:t>
    </dgm:pt>
    <dgm:pt modelId="{83F283BE-7B4C-4AC2-9887-2AC9151B902F}" type="sibTrans" cxnId="{F256C1B6-063B-42EB-8D67-55E7B88A2662}">
      <dgm:prSet phldrT="2" phldr="0"/>
      <dgm:spPr/>
      <dgm:t>
        <a:bodyPr/>
        <a:lstStyle/>
        <a:p>
          <a:r>
            <a:rPr lang="en-US"/>
            <a:t>2</a:t>
          </a:r>
        </a:p>
      </dgm:t>
    </dgm:pt>
    <dgm:pt modelId="{60028192-58D1-4B83-8397-46E3508637DF}">
      <dgm:prSet/>
      <dgm:spPr/>
      <dgm:t>
        <a:bodyPr/>
        <a:lstStyle/>
        <a:p>
          <a:r>
            <a:rPr lang="en-US"/>
            <a:t>Ask them what they felt</a:t>
          </a:r>
        </a:p>
      </dgm:t>
    </dgm:pt>
    <dgm:pt modelId="{C8757AD3-3400-4973-B383-53675E2BF541}" type="parTrans" cxnId="{FC567D7C-0142-4348-BC14-4C88A03350A1}">
      <dgm:prSet/>
      <dgm:spPr/>
      <dgm:t>
        <a:bodyPr/>
        <a:lstStyle/>
        <a:p>
          <a:endParaRPr lang="en-US"/>
        </a:p>
      </dgm:t>
    </dgm:pt>
    <dgm:pt modelId="{22111278-12B7-490B-B80C-6854E8DEA2C9}" type="sibTrans" cxnId="{FC567D7C-0142-4348-BC14-4C88A03350A1}">
      <dgm:prSet phldrT="3" phldr="0"/>
      <dgm:spPr/>
      <dgm:t>
        <a:bodyPr/>
        <a:lstStyle/>
        <a:p>
          <a:r>
            <a:rPr lang="en-US"/>
            <a:t>3</a:t>
          </a:r>
        </a:p>
      </dgm:t>
    </dgm:pt>
    <dgm:pt modelId="{32BA1A96-587E-4880-895B-C1F9701D1A2E}" type="pres">
      <dgm:prSet presAssocID="{52C158C4-17F0-47D0-85FF-E790F807A596}" presName="Name0" presStyleCnt="0">
        <dgm:presLayoutVars>
          <dgm:animLvl val="lvl"/>
          <dgm:resizeHandles val="exact"/>
        </dgm:presLayoutVars>
      </dgm:prSet>
      <dgm:spPr/>
    </dgm:pt>
    <dgm:pt modelId="{13DFED9C-945E-45EF-BB98-1C6E7910AF5B}" type="pres">
      <dgm:prSet presAssocID="{00F939CC-AE61-43D9-8BEB-C230206661DB}" presName="compositeNode" presStyleCnt="0">
        <dgm:presLayoutVars>
          <dgm:bulletEnabled val="1"/>
        </dgm:presLayoutVars>
      </dgm:prSet>
      <dgm:spPr/>
    </dgm:pt>
    <dgm:pt modelId="{81E2190D-2DBB-4D24-8044-56C77AB7D409}" type="pres">
      <dgm:prSet presAssocID="{00F939CC-AE61-43D9-8BEB-C230206661DB}" presName="bgRect" presStyleLbl="bgAccFollowNode1" presStyleIdx="0" presStyleCnt="3"/>
      <dgm:spPr/>
    </dgm:pt>
    <dgm:pt modelId="{E25BA0C2-D83B-4701-9EDE-CC7EBC80BD19}" type="pres">
      <dgm:prSet presAssocID="{3EA80F6E-20E5-4296-9D95-080E0AB23CAE}" presName="sibTransNodeCircle" presStyleLbl="alignNode1" presStyleIdx="0" presStyleCnt="6">
        <dgm:presLayoutVars>
          <dgm:chMax val="0"/>
          <dgm:bulletEnabled/>
        </dgm:presLayoutVars>
      </dgm:prSet>
      <dgm:spPr/>
    </dgm:pt>
    <dgm:pt modelId="{DFF9626E-F136-4661-92EF-A9C21B331845}" type="pres">
      <dgm:prSet presAssocID="{00F939CC-AE61-43D9-8BEB-C230206661DB}" presName="bottomLine" presStyleLbl="alignNode1" presStyleIdx="1" presStyleCnt="6">
        <dgm:presLayoutVars/>
      </dgm:prSet>
      <dgm:spPr/>
    </dgm:pt>
    <dgm:pt modelId="{0D921AB4-56C0-48B4-BBFC-97A8B996D98E}" type="pres">
      <dgm:prSet presAssocID="{00F939CC-AE61-43D9-8BEB-C230206661DB}" presName="nodeText" presStyleLbl="bgAccFollowNode1" presStyleIdx="0" presStyleCnt="3">
        <dgm:presLayoutVars>
          <dgm:bulletEnabled val="1"/>
        </dgm:presLayoutVars>
      </dgm:prSet>
      <dgm:spPr/>
    </dgm:pt>
    <dgm:pt modelId="{6CA3607B-ADDC-4456-9668-46C8ECD05B28}" type="pres">
      <dgm:prSet presAssocID="{3EA80F6E-20E5-4296-9D95-080E0AB23CAE}" presName="sibTrans" presStyleCnt="0"/>
      <dgm:spPr/>
    </dgm:pt>
    <dgm:pt modelId="{F2D751BC-C6F1-4B79-A9D5-01032E713E2A}" type="pres">
      <dgm:prSet presAssocID="{6C6AF17E-A080-4403-8FAE-1BC48B23B30B}" presName="compositeNode" presStyleCnt="0">
        <dgm:presLayoutVars>
          <dgm:bulletEnabled val="1"/>
        </dgm:presLayoutVars>
      </dgm:prSet>
      <dgm:spPr/>
    </dgm:pt>
    <dgm:pt modelId="{717392A6-E4EC-42AC-8ECC-4690A9340BD7}" type="pres">
      <dgm:prSet presAssocID="{6C6AF17E-A080-4403-8FAE-1BC48B23B30B}" presName="bgRect" presStyleLbl="bgAccFollowNode1" presStyleIdx="1" presStyleCnt="3"/>
      <dgm:spPr/>
    </dgm:pt>
    <dgm:pt modelId="{C85AF50E-B3ED-463D-87B3-BD528536446A}" type="pres">
      <dgm:prSet presAssocID="{83F283BE-7B4C-4AC2-9887-2AC9151B902F}" presName="sibTransNodeCircle" presStyleLbl="alignNode1" presStyleIdx="2" presStyleCnt="6">
        <dgm:presLayoutVars>
          <dgm:chMax val="0"/>
          <dgm:bulletEnabled/>
        </dgm:presLayoutVars>
      </dgm:prSet>
      <dgm:spPr/>
    </dgm:pt>
    <dgm:pt modelId="{2A9843D4-D3BB-437A-BD96-AF07291ACBEA}" type="pres">
      <dgm:prSet presAssocID="{6C6AF17E-A080-4403-8FAE-1BC48B23B30B}" presName="bottomLine" presStyleLbl="alignNode1" presStyleIdx="3" presStyleCnt="6">
        <dgm:presLayoutVars/>
      </dgm:prSet>
      <dgm:spPr/>
    </dgm:pt>
    <dgm:pt modelId="{5331686B-8741-486F-B570-D5D8BBEA4DF7}" type="pres">
      <dgm:prSet presAssocID="{6C6AF17E-A080-4403-8FAE-1BC48B23B30B}" presName="nodeText" presStyleLbl="bgAccFollowNode1" presStyleIdx="1" presStyleCnt="3">
        <dgm:presLayoutVars>
          <dgm:bulletEnabled val="1"/>
        </dgm:presLayoutVars>
      </dgm:prSet>
      <dgm:spPr/>
    </dgm:pt>
    <dgm:pt modelId="{B5310A53-2C6C-4420-89F3-33BBE5A9A628}" type="pres">
      <dgm:prSet presAssocID="{83F283BE-7B4C-4AC2-9887-2AC9151B902F}" presName="sibTrans" presStyleCnt="0"/>
      <dgm:spPr/>
    </dgm:pt>
    <dgm:pt modelId="{2D6322D5-2F3E-4CB7-B731-8D0CB7962ADB}" type="pres">
      <dgm:prSet presAssocID="{60028192-58D1-4B83-8397-46E3508637DF}" presName="compositeNode" presStyleCnt="0">
        <dgm:presLayoutVars>
          <dgm:bulletEnabled val="1"/>
        </dgm:presLayoutVars>
      </dgm:prSet>
      <dgm:spPr/>
    </dgm:pt>
    <dgm:pt modelId="{EE8DF1FF-7D69-4C08-9A39-55CF25A19DD4}" type="pres">
      <dgm:prSet presAssocID="{60028192-58D1-4B83-8397-46E3508637DF}" presName="bgRect" presStyleLbl="bgAccFollowNode1" presStyleIdx="2" presStyleCnt="3"/>
      <dgm:spPr/>
    </dgm:pt>
    <dgm:pt modelId="{8C5A4DC0-6664-4C50-9441-D365EE443F3B}" type="pres">
      <dgm:prSet presAssocID="{22111278-12B7-490B-B80C-6854E8DEA2C9}" presName="sibTransNodeCircle" presStyleLbl="alignNode1" presStyleIdx="4" presStyleCnt="6">
        <dgm:presLayoutVars>
          <dgm:chMax val="0"/>
          <dgm:bulletEnabled/>
        </dgm:presLayoutVars>
      </dgm:prSet>
      <dgm:spPr/>
    </dgm:pt>
    <dgm:pt modelId="{9C82EABF-FF89-480F-B6BB-7B17A70C3CA0}" type="pres">
      <dgm:prSet presAssocID="{60028192-58D1-4B83-8397-46E3508637DF}" presName="bottomLine" presStyleLbl="alignNode1" presStyleIdx="5" presStyleCnt="6">
        <dgm:presLayoutVars/>
      </dgm:prSet>
      <dgm:spPr/>
    </dgm:pt>
    <dgm:pt modelId="{C8FA2D94-6AC3-4EC5-A650-55AA7738EE93}" type="pres">
      <dgm:prSet presAssocID="{60028192-58D1-4B83-8397-46E3508637DF}" presName="nodeText" presStyleLbl="bgAccFollowNode1" presStyleIdx="2" presStyleCnt="3">
        <dgm:presLayoutVars>
          <dgm:bulletEnabled val="1"/>
        </dgm:presLayoutVars>
      </dgm:prSet>
      <dgm:spPr/>
    </dgm:pt>
  </dgm:ptLst>
  <dgm:cxnLst>
    <dgm:cxn modelId="{2DBF2205-AF53-49EE-BDB7-1071A3B82A40}" type="presOf" srcId="{00F939CC-AE61-43D9-8BEB-C230206661DB}" destId="{81E2190D-2DBB-4D24-8044-56C77AB7D409}" srcOrd="0" destOrd="0" presId="urn:microsoft.com/office/officeart/2016/7/layout/BasicLinearProcessNumbered"/>
    <dgm:cxn modelId="{D6E2761D-9CDB-4275-90BA-800468D93E7D}" type="presOf" srcId="{00F939CC-AE61-43D9-8BEB-C230206661DB}" destId="{0D921AB4-56C0-48B4-BBFC-97A8B996D98E}" srcOrd="1" destOrd="0" presId="urn:microsoft.com/office/officeart/2016/7/layout/BasicLinearProcessNumbered"/>
    <dgm:cxn modelId="{7F674D1E-DB91-47C5-B980-971490534B50}" type="presOf" srcId="{22111278-12B7-490B-B80C-6854E8DEA2C9}" destId="{8C5A4DC0-6664-4C50-9441-D365EE443F3B}" srcOrd="0" destOrd="0" presId="urn:microsoft.com/office/officeart/2016/7/layout/BasicLinearProcessNumbered"/>
    <dgm:cxn modelId="{9154F11F-F2BA-4222-94D9-3D63B8DA8891}" type="presOf" srcId="{60028192-58D1-4B83-8397-46E3508637DF}" destId="{EE8DF1FF-7D69-4C08-9A39-55CF25A19DD4}" srcOrd="0" destOrd="0" presId="urn:microsoft.com/office/officeart/2016/7/layout/BasicLinearProcessNumbered"/>
    <dgm:cxn modelId="{9186D36E-D9CE-41FE-95B8-CDEBA690D34B}" type="presOf" srcId="{52C158C4-17F0-47D0-85FF-E790F807A596}" destId="{32BA1A96-587E-4880-895B-C1F9701D1A2E}" srcOrd="0" destOrd="0" presId="urn:microsoft.com/office/officeart/2016/7/layout/BasicLinearProcessNumbered"/>
    <dgm:cxn modelId="{E8FDDE72-B962-46AE-A7B9-569D7534B7C2}" type="presOf" srcId="{83F283BE-7B4C-4AC2-9887-2AC9151B902F}" destId="{C85AF50E-B3ED-463D-87B3-BD528536446A}" srcOrd="0" destOrd="0" presId="urn:microsoft.com/office/officeart/2016/7/layout/BasicLinearProcessNumbered"/>
    <dgm:cxn modelId="{FC567D7C-0142-4348-BC14-4C88A03350A1}" srcId="{52C158C4-17F0-47D0-85FF-E790F807A596}" destId="{60028192-58D1-4B83-8397-46E3508637DF}" srcOrd="2" destOrd="0" parTransId="{C8757AD3-3400-4973-B383-53675E2BF541}" sibTransId="{22111278-12B7-490B-B80C-6854E8DEA2C9}"/>
    <dgm:cxn modelId="{C2C332A0-3C5C-4294-B64D-0B7E7EE8ED0E}" type="presOf" srcId="{60028192-58D1-4B83-8397-46E3508637DF}" destId="{C8FA2D94-6AC3-4EC5-A650-55AA7738EE93}" srcOrd="1" destOrd="0" presId="urn:microsoft.com/office/officeart/2016/7/layout/BasicLinearProcessNumbered"/>
    <dgm:cxn modelId="{CCA4E8A7-DFB2-4152-A6BC-FA5801F29C42}" type="presOf" srcId="{3EA80F6E-20E5-4296-9D95-080E0AB23CAE}" destId="{E25BA0C2-D83B-4701-9EDE-CC7EBC80BD19}" srcOrd="0" destOrd="0" presId="urn:microsoft.com/office/officeart/2016/7/layout/BasicLinearProcessNumbered"/>
    <dgm:cxn modelId="{F256C1B6-063B-42EB-8D67-55E7B88A2662}" srcId="{52C158C4-17F0-47D0-85FF-E790F807A596}" destId="{6C6AF17E-A080-4403-8FAE-1BC48B23B30B}" srcOrd="1" destOrd="0" parTransId="{17E04A69-D496-45B7-8D8A-D934852696A7}" sibTransId="{83F283BE-7B4C-4AC2-9887-2AC9151B902F}"/>
    <dgm:cxn modelId="{BF46BED5-8E4C-4AF2-BB6B-EB50F471CC80}" srcId="{52C158C4-17F0-47D0-85FF-E790F807A596}" destId="{00F939CC-AE61-43D9-8BEB-C230206661DB}" srcOrd="0" destOrd="0" parTransId="{08CA4529-2DBD-46AA-8BA1-8EA3B85A1EC0}" sibTransId="{3EA80F6E-20E5-4296-9D95-080E0AB23CAE}"/>
    <dgm:cxn modelId="{C32A0BE6-F9E9-4B7B-8267-C57508988559}" type="presOf" srcId="{6C6AF17E-A080-4403-8FAE-1BC48B23B30B}" destId="{5331686B-8741-486F-B570-D5D8BBEA4DF7}" srcOrd="1" destOrd="0" presId="urn:microsoft.com/office/officeart/2016/7/layout/BasicLinearProcessNumbered"/>
    <dgm:cxn modelId="{F1E675F2-62FF-4AA9-B4DA-06D45A0E4948}" type="presOf" srcId="{6C6AF17E-A080-4403-8FAE-1BC48B23B30B}" destId="{717392A6-E4EC-42AC-8ECC-4690A9340BD7}" srcOrd="0" destOrd="0" presId="urn:microsoft.com/office/officeart/2016/7/layout/BasicLinearProcessNumbered"/>
    <dgm:cxn modelId="{2130E04C-446C-4A6E-B72A-99119B00D916}" type="presParOf" srcId="{32BA1A96-587E-4880-895B-C1F9701D1A2E}" destId="{13DFED9C-945E-45EF-BB98-1C6E7910AF5B}" srcOrd="0" destOrd="0" presId="urn:microsoft.com/office/officeart/2016/7/layout/BasicLinearProcessNumbered"/>
    <dgm:cxn modelId="{3C45448D-7211-4085-8D4C-E3CEDA8E74B3}" type="presParOf" srcId="{13DFED9C-945E-45EF-BB98-1C6E7910AF5B}" destId="{81E2190D-2DBB-4D24-8044-56C77AB7D409}" srcOrd="0" destOrd="0" presId="urn:microsoft.com/office/officeart/2016/7/layout/BasicLinearProcessNumbered"/>
    <dgm:cxn modelId="{EAFE4D41-886C-456A-803E-BC8099BCE7D8}" type="presParOf" srcId="{13DFED9C-945E-45EF-BB98-1C6E7910AF5B}" destId="{E25BA0C2-D83B-4701-9EDE-CC7EBC80BD19}" srcOrd="1" destOrd="0" presId="urn:microsoft.com/office/officeart/2016/7/layout/BasicLinearProcessNumbered"/>
    <dgm:cxn modelId="{42A71698-4C6E-4655-8053-F652F841F313}" type="presParOf" srcId="{13DFED9C-945E-45EF-BB98-1C6E7910AF5B}" destId="{DFF9626E-F136-4661-92EF-A9C21B331845}" srcOrd="2" destOrd="0" presId="urn:microsoft.com/office/officeart/2016/7/layout/BasicLinearProcessNumbered"/>
    <dgm:cxn modelId="{148A4A45-43FF-4300-B4FA-1C393DEE33A8}" type="presParOf" srcId="{13DFED9C-945E-45EF-BB98-1C6E7910AF5B}" destId="{0D921AB4-56C0-48B4-BBFC-97A8B996D98E}" srcOrd="3" destOrd="0" presId="urn:microsoft.com/office/officeart/2016/7/layout/BasicLinearProcessNumbered"/>
    <dgm:cxn modelId="{7046833F-7D4A-4C26-8B87-E74114B8D2F8}" type="presParOf" srcId="{32BA1A96-587E-4880-895B-C1F9701D1A2E}" destId="{6CA3607B-ADDC-4456-9668-46C8ECD05B28}" srcOrd="1" destOrd="0" presId="urn:microsoft.com/office/officeart/2016/7/layout/BasicLinearProcessNumbered"/>
    <dgm:cxn modelId="{5B0780F5-D6F9-4E73-ABC1-54D53974C3AD}" type="presParOf" srcId="{32BA1A96-587E-4880-895B-C1F9701D1A2E}" destId="{F2D751BC-C6F1-4B79-A9D5-01032E713E2A}" srcOrd="2" destOrd="0" presId="urn:microsoft.com/office/officeart/2016/7/layout/BasicLinearProcessNumbered"/>
    <dgm:cxn modelId="{C11192A6-3A6A-4689-92BD-CE04AB8A345A}" type="presParOf" srcId="{F2D751BC-C6F1-4B79-A9D5-01032E713E2A}" destId="{717392A6-E4EC-42AC-8ECC-4690A9340BD7}" srcOrd="0" destOrd="0" presId="urn:microsoft.com/office/officeart/2016/7/layout/BasicLinearProcessNumbered"/>
    <dgm:cxn modelId="{2F60B831-51A2-4020-8C6C-CCCEE932F596}" type="presParOf" srcId="{F2D751BC-C6F1-4B79-A9D5-01032E713E2A}" destId="{C85AF50E-B3ED-463D-87B3-BD528536446A}" srcOrd="1" destOrd="0" presId="urn:microsoft.com/office/officeart/2016/7/layout/BasicLinearProcessNumbered"/>
    <dgm:cxn modelId="{9CA73593-BEAB-410B-AAF9-5DE2D9141073}" type="presParOf" srcId="{F2D751BC-C6F1-4B79-A9D5-01032E713E2A}" destId="{2A9843D4-D3BB-437A-BD96-AF07291ACBEA}" srcOrd="2" destOrd="0" presId="urn:microsoft.com/office/officeart/2016/7/layout/BasicLinearProcessNumbered"/>
    <dgm:cxn modelId="{6DB747DD-A250-45B9-BF2A-7A7C23C290B1}" type="presParOf" srcId="{F2D751BC-C6F1-4B79-A9D5-01032E713E2A}" destId="{5331686B-8741-486F-B570-D5D8BBEA4DF7}" srcOrd="3" destOrd="0" presId="urn:microsoft.com/office/officeart/2016/7/layout/BasicLinearProcessNumbered"/>
    <dgm:cxn modelId="{0ED26D7C-706D-4EA1-A3E1-48A8994C6ACA}" type="presParOf" srcId="{32BA1A96-587E-4880-895B-C1F9701D1A2E}" destId="{B5310A53-2C6C-4420-89F3-33BBE5A9A628}" srcOrd="3" destOrd="0" presId="urn:microsoft.com/office/officeart/2016/7/layout/BasicLinearProcessNumbered"/>
    <dgm:cxn modelId="{2BBA5FCC-C16C-4DDE-9E86-9F79FBDD4FAB}" type="presParOf" srcId="{32BA1A96-587E-4880-895B-C1F9701D1A2E}" destId="{2D6322D5-2F3E-4CB7-B731-8D0CB7962ADB}" srcOrd="4" destOrd="0" presId="urn:microsoft.com/office/officeart/2016/7/layout/BasicLinearProcessNumbered"/>
    <dgm:cxn modelId="{244FEEB3-6422-4331-B8F4-343C1C920080}" type="presParOf" srcId="{2D6322D5-2F3E-4CB7-B731-8D0CB7962ADB}" destId="{EE8DF1FF-7D69-4C08-9A39-55CF25A19DD4}" srcOrd="0" destOrd="0" presId="urn:microsoft.com/office/officeart/2016/7/layout/BasicLinearProcessNumbered"/>
    <dgm:cxn modelId="{D299A271-636E-4D1D-967D-7538F1BECC87}" type="presParOf" srcId="{2D6322D5-2F3E-4CB7-B731-8D0CB7962ADB}" destId="{8C5A4DC0-6664-4C50-9441-D365EE443F3B}" srcOrd="1" destOrd="0" presId="urn:microsoft.com/office/officeart/2016/7/layout/BasicLinearProcessNumbered"/>
    <dgm:cxn modelId="{8A1A661F-1232-439D-B19D-F031C760C70A}" type="presParOf" srcId="{2D6322D5-2F3E-4CB7-B731-8D0CB7962ADB}" destId="{9C82EABF-FF89-480F-B6BB-7B17A70C3CA0}" srcOrd="2" destOrd="0" presId="urn:microsoft.com/office/officeart/2016/7/layout/BasicLinearProcessNumbered"/>
    <dgm:cxn modelId="{0D23B32E-6116-4A28-BEB7-AA49135436AB}" type="presParOf" srcId="{2D6322D5-2F3E-4CB7-B731-8D0CB7962ADB}" destId="{C8FA2D94-6AC3-4EC5-A650-55AA7738EE93}" srcOrd="3" destOrd="0" presId="urn:microsoft.com/office/officeart/2016/7/layout/BasicLinearProcessNumbered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7C18309D-9936-4AB5-A7CC-7E4741B8E3D1}" type="doc">
      <dgm:prSet loTypeId="urn:microsoft.com/office/officeart/2005/8/layout/vList2" loCatId="list" qsTypeId="urn:microsoft.com/office/officeart/2005/8/quickstyle/simple4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D3073479-C84E-446E-8467-709ABCBDE6C1}">
      <dgm:prSet/>
      <dgm:spPr/>
      <dgm:t>
        <a:bodyPr/>
        <a:lstStyle/>
        <a:p>
          <a:r>
            <a:rPr lang="en-US" dirty="0"/>
            <a:t>“She is really violent and I am going to make sure that she goes to jail for a long time.”</a:t>
          </a:r>
        </a:p>
      </dgm:t>
    </dgm:pt>
    <dgm:pt modelId="{8601D769-342D-42B4-AB5C-13A7A95E8EDE}" type="parTrans" cxnId="{634BED31-BEB3-4901-8297-86F17D5CB526}">
      <dgm:prSet/>
      <dgm:spPr/>
      <dgm:t>
        <a:bodyPr/>
        <a:lstStyle/>
        <a:p>
          <a:endParaRPr lang="en-US"/>
        </a:p>
      </dgm:t>
    </dgm:pt>
    <dgm:pt modelId="{A28FDAD6-45A0-428B-9487-82BA3EEFCD6F}" type="sibTrans" cxnId="{634BED31-BEB3-4901-8297-86F17D5CB526}">
      <dgm:prSet/>
      <dgm:spPr/>
      <dgm:t>
        <a:bodyPr/>
        <a:lstStyle/>
        <a:p>
          <a:endParaRPr lang="en-US"/>
        </a:p>
      </dgm:t>
    </dgm:pt>
    <dgm:pt modelId="{2EBA79F5-6BF1-46A7-B9D3-E28F501FF156}">
      <dgm:prSet/>
      <dgm:spPr/>
      <dgm:t>
        <a:bodyPr/>
        <a:lstStyle/>
        <a:p>
          <a:r>
            <a:rPr lang="en-US"/>
            <a:t>“I’m going to get full custody and she will never see that child again.”</a:t>
          </a:r>
        </a:p>
      </dgm:t>
    </dgm:pt>
    <dgm:pt modelId="{66115CFD-B958-46EB-9C1E-EE66BEE0A853}" type="parTrans" cxnId="{C6D7E339-0DC3-43B2-98E9-73446D233BCD}">
      <dgm:prSet/>
      <dgm:spPr/>
      <dgm:t>
        <a:bodyPr/>
        <a:lstStyle/>
        <a:p>
          <a:endParaRPr lang="en-US"/>
        </a:p>
      </dgm:t>
    </dgm:pt>
    <dgm:pt modelId="{6BE635EA-E5FB-421F-9EAB-4B8A6E0231DE}" type="sibTrans" cxnId="{C6D7E339-0DC3-43B2-98E9-73446D233BCD}">
      <dgm:prSet/>
      <dgm:spPr/>
      <dgm:t>
        <a:bodyPr/>
        <a:lstStyle/>
        <a:p>
          <a:endParaRPr lang="en-US"/>
        </a:p>
      </dgm:t>
    </dgm:pt>
    <dgm:pt modelId="{373FB3FC-F5F0-4908-9873-7213624C97FD}">
      <dgm:prSet/>
      <dgm:spPr/>
      <dgm:t>
        <a:bodyPr/>
        <a:lstStyle/>
        <a:p>
          <a:r>
            <a:rPr lang="en-US"/>
            <a:t>“She’s been a meth addict the whole time I’ve been with her.” </a:t>
          </a:r>
        </a:p>
      </dgm:t>
    </dgm:pt>
    <dgm:pt modelId="{A5A1915B-C01D-47A9-AF75-70821B08D448}" type="parTrans" cxnId="{86D764EE-9B37-43BA-B287-4CD238A064AC}">
      <dgm:prSet/>
      <dgm:spPr/>
      <dgm:t>
        <a:bodyPr/>
        <a:lstStyle/>
        <a:p>
          <a:endParaRPr lang="en-US"/>
        </a:p>
      </dgm:t>
    </dgm:pt>
    <dgm:pt modelId="{68C8F9DE-D861-4109-BB08-B211ADE1CF31}" type="sibTrans" cxnId="{86D764EE-9B37-43BA-B287-4CD238A064AC}">
      <dgm:prSet/>
      <dgm:spPr/>
      <dgm:t>
        <a:bodyPr/>
        <a:lstStyle/>
        <a:p>
          <a:endParaRPr lang="en-US"/>
        </a:p>
      </dgm:t>
    </dgm:pt>
    <dgm:pt modelId="{3C2CBDE9-55A5-4841-B6AC-8D8029392FEB}">
      <dgm:prSet/>
      <dgm:spPr/>
      <dgm:t>
        <a:bodyPr/>
        <a:lstStyle/>
        <a:p>
          <a:r>
            <a:rPr lang="en-US"/>
            <a:t>But when you ask about treatment, they’re not interested.</a:t>
          </a:r>
        </a:p>
      </dgm:t>
    </dgm:pt>
    <dgm:pt modelId="{EA5F1FFF-B2FF-4703-8C0C-0322412D1EFF}" type="parTrans" cxnId="{F1E86984-4F8E-4E7F-B8F3-FAC643B47A79}">
      <dgm:prSet/>
      <dgm:spPr/>
      <dgm:t>
        <a:bodyPr/>
        <a:lstStyle/>
        <a:p>
          <a:endParaRPr lang="en-US"/>
        </a:p>
      </dgm:t>
    </dgm:pt>
    <dgm:pt modelId="{F1EC1A69-E42B-49BB-B28D-176B5DCAD697}" type="sibTrans" cxnId="{F1E86984-4F8E-4E7F-B8F3-FAC643B47A79}">
      <dgm:prSet/>
      <dgm:spPr/>
      <dgm:t>
        <a:bodyPr/>
        <a:lstStyle/>
        <a:p>
          <a:endParaRPr lang="en-US"/>
        </a:p>
      </dgm:t>
    </dgm:pt>
    <dgm:pt modelId="{34E81133-D45B-4903-A98D-1CFC404D06E7}" type="pres">
      <dgm:prSet presAssocID="{7C18309D-9936-4AB5-A7CC-7E4741B8E3D1}" presName="linear" presStyleCnt="0">
        <dgm:presLayoutVars>
          <dgm:animLvl val="lvl"/>
          <dgm:resizeHandles val="exact"/>
        </dgm:presLayoutVars>
      </dgm:prSet>
      <dgm:spPr/>
    </dgm:pt>
    <dgm:pt modelId="{59D6ED0C-6C6F-48CD-8C2A-22D1F54D1C6A}" type="pres">
      <dgm:prSet presAssocID="{D3073479-C84E-446E-8467-709ABCBDE6C1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0D5ECBA7-9FC3-4603-8764-00D946511AEB}" type="pres">
      <dgm:prSet presAssocID="{A28FDAD6-45A0-428B-9487-82BA3EEFCD6F}" presName="spacer" presStyleCnt="0"/>
      <dgm:spPr/>
    </dgm:pt>
    <dgm:pt modelId="{8AFF0F01-33CF-4B4D-AD79-B7D2AA7BD73A}" type="pres">
      <dgm:prSet presAssocID="{2EBA79F5-6BF1-46A7-B9D3-E28F501FF156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BDF2896E-5386-4754-AECF-8B74435F3335}" type="pres">
      <dgm:prSet presAssocID="{6BE635EA-E5FB-421F-9EAB-4B8A6E0231DE}" presName="spacer" presStyleCnt="0"/>
      <dgm:spPr/>
    </dgm:pt>
    <dgm:pt modelId="{461AA9E8-D0B5-4F70-A83D-9139E7D9DED3}" type="pres">
      <dgm:prSet presAssocID="{373FB3FC-F5F0-4908-9873-7213624C97FD}" presName="parentText" presStyleLbl="node1" presStyleIdx="2" presStyleCnt="3">
        <dgm:presLayoutVars>
          <dgm:chMax val="0"/>
          <dgm:bulletEnabled val="1"/>
        </dgm:presLayoutVars>
      </dgm:prSet>
      <dgm:spPr/>
    </dgm:pt>
    <dgm:pt modelId="{199D6BED-C015-4D1E-B043-41404E394831}" type="pres">
      <dgm:prSet presAssocID="{373FB3FC-F5F0-4908-9873-7213624C97FD}" presName="childText" presStyleLbl="revTx" presStyleIdx="0" presStyleCnt="1">
        <dgm:presLayoutVars>
          <dgm:bulletEnabled val="1"/>
        </dgm:presLayoutVars>
      </dgm:prSet>
      <dgm:spPr/>
    </dgm:pt>
  </dgm:ptLst>
  <dgm:cxnLst>
    <dgm:cxn modelId="{634BED31-BEB3-4901-8297-86F17D5CB526}" srcId="{7C18309D-9936-4AB5-A7CC-7E4741B8E3D1}" destId="{D3073479-C84E-446E-8467-709ABCBDE6C1}" srcOrd="0" destOrd="0" parTransId="{8601D769-342D-42B4-AB5C-13A7A95E8EDE}" sibTransId="{A28FDAD6-45A0-428B-9487-82BA3EEFCD6F}"/>
    <dgm:cxn modelId="{26A46138-8802-401B-B31A-257833CE7126}" type="presOf" srcId="{373FB3FC-F5F0-4908-9873-7213624C97FD}" destId="{461AA9E8-D0B5-4F70-A83D-9139E7D9DED3}" srcOrd="0" destOrd="0" presId="urn:microsoft.com/office/officeart/2005/8/layout/vList2"/>
    <dgm:cxn modelId="{C6D7E339-0DC3-43B2-98E9-73446D233BCD}" srcId="{7C18309D-9936-4AB5-A7CC-7E4741B8E3D1}" destId="{2EBA79F5-6BF1-46A7-B9D3-E28F501FF156}" srcOrd="1" destOrd="0" parTransId="{66115CFD-B958-46EB-9C1E-EE66BEE0A853}" sibTransId="{6BE635EA-E5FB-421F-9EAB-4B8A6E0231DE}"/>
    <dgm:cxn modelId="{9AED0866-D34E-4BC9-961E-EA00F4D56F60}" type="presOf" srcId="{7C18309D-9936-4AB5-A7CC-7E4741B8E3D1}" destId="{34E81133-D45B-4903-A98D-1CFC404D06E7}" srcOrd="0" destOrd="0" presId="urn:microsoft.com/office/officeart/2005/8/layout/vList2"/>
    <dgm:cxn modelId="{F1E86984-4F8E-4E7F-B8F3-FAC643B47A79}" srcId="{373FB3FC-F5F0-4908-9873-7213624C97FD}" destId="{3C2CBDE9-55A5-4841-B6AC-8D8029392FEB}" srcOrd="0" destOrd="0" parTransId="{EA5F1FFF-B2FF-4703-8C0C-0322412D1EFF}" sibTransId="{F1EC1A69-E42B-49BB-B28D-176B5DCAD697}"/>
    <dgm:cxn modelId="{7854E38F-57AB-491E-AB5A-F1B9669C8D85}" type="presOf" srcId="{3C2CBDE9-55A5-4841-B6AC-8D8029392FEB}" destId="{199D6BED-C015-4D1E-B043-41404E394831}" srcOrd="0" destOrd="0" presId="urn:microsoft.com/office/officeart/2005/8/layout/vList2"/>
    <dgm:cxn modelId="{C0D8AABD-ED14-4D97-BD62-8C21B79989CE}" type="presOf" srcId="{2EBA79F5-6BF1-46A7-B9D3-E28F501FF156}" destId="{8AFF0F01-33CF-4B4D-AD79-B7D2AA7BD73A}" srcOrd="0" destOrd="0" presId="urn:microsoft.com/office/officeart/2005/8/layout/vList2"/>
    <dgm:cxn modelId="{CB67B4D1-F2A1-4D16-964B-207BD0BDA5D3}" type="presOf" srcId="{D3073479-C84E-446E-8467-709ABCBDE6C1}" destId="{59D6ED0C-6C6F-48CD-8C2A-22D1F54D1C6A}" srcOrd="0" destOrd="0" presId="urn:microsoft.com/office/officeart/2005/8/layout/vList2"/>
    <dgm:cxn modelId="{86D764EE-9B37-43BA-B287-4CD238A064AC}" srcId="{7C18309D-9936-4AB5-A7CC-7E4741B8E3D1}" destId="{373FB3FC-F5F0-4908-9873-7213624C97FD}" srcOrd="2" destOrd="0" parTransId="{A5A1915B-C01D-47A9-AF75-70821B08D448}" sibTransId="{68C8F9DE-D861-4109-BB08-B211ADE1CF31}"/>
    <dgm:cxn modelId="{20E55838-600E-4ABD-8395-1260AB3E1050}" type="presParOf" srcId="{34E81133-D45B-4903-A98D-1CFC404D06E7}" destId="{59D6ED0C-6C6F-48CD-8C2A-22D1F54D1C6A}" srcOrd="0" destOrd="0" presId="urn:microsoft.com/office/officeart/2005/8/layout/vList2"/>
    <dgm:cxn modelId="{26175E98-F83F-4AC4-9954-435C77360194}" type="presParOf" srcId="{34E81133-D45B-4903-A98D-1CFC404D06E7}" destId="{0D5ECBA7-9FC3-4603-8764-00D946511AEB}" srcOrd="1" destOrd="0" presId="urn:microsoft.com/office/officeart/2005/8/layout/vList2"/>
    <dgm:cxn modelId="{0946528F-B912-4CF1-98FC-8E7592A7DB6D}" type="presParOf" srcId="{34E81133-D45B-4903-A98D-1CFC404D06E7}" destId="{8AFF0F01-33CF-4B4D-AD79-B7D2AA7BD73A}" srcOrd="2" destOrd="0" presId="urn:microsoft.com/office/officeart/2005/8/layout/vList2"/>
    <dgm:cxn modelId="{9BEB85C0-1742-40F5-8094-F98E80425FA3}" type="presParOf" srcId="{34E81133-D45B-4903-A98D-1CFC404D06E7}" destId="{BDF2896E-5386-4754-AECF-8B74435F3335}" srcOrd="3" destOrd="0" presId="urn:microsoft.com/office/officeart/2005/8/layout/vList2"/>
    <dgm:cxn modelId="{84AA8D3F-C7C7-47E4-AEA3-DA5EF5C6EB41}" type="presParOf" srcId="{34E81133-D45B-4903-A98D-1CFC404D06E7}" destId="{461AA9E8-D0B5-4F70-A83D-9139E7D9DED3}" srcOrd="4" destOrd="0" presId="urn:microsoft.com/office/officeart/2005/8/layout/vList2"/>
    <dgm:cxn modelId="{782A2175-8832-4D7E-9D4B-BB8F2C50157F}" type="presParOf" srcId="{34E81133-D45B-4903-A98D-1CFC404D06E7}" destId="{199D6BED-C015-4D1E-B043-41404E394831}" srcOrd="5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8362AFD0-9A95-4786-AE51-ACF51A2A3118}" type="doc">
      <dgm:prSet loTypeId="urn:microsoft.com/office/officeart/2005/8/layout/vList2" loCatId="list" qsTypeId="urn:microsoft.com/office/officeart/2005/8/quickstyle/simple4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D92FE3CE-1A49-425A-9ABD-306EA54DB653}">
      <dgm:prSet/>
      <dgm:spPr/>
      <dgm:t>
        <a:bodyPr/>
        <a:lstStyle/>
        <a:p>
          <a:r>
            <a:rPr lang="en-US"/>
            <a:t>“I spoke to the chief of police and he told me I need to keep my child away from her. His name is Joe Greeley. Do you want his phone number?”</a:t>
          </a:r>
        </a:p>
      </dgm:t>
    </dgm:pt>
    <dgm:pt modelId="{97682339-E5F5-4053-84B2-598966D80C72}" type="parTrans" cxnId="{5B424656-D3E4-4757-9432-A5F31E6DB29B}">
      <dgm:prSet/>
      <dgm:spPr/>
      <dgm:t>
        <a:bodyPr/>
        <a:lstStyle/>
        <a:p>
          <a:endParaRPr lang="en-US"/>
        </a:p>
      </dgm:t>
    </dgm:pt>
    <dgm:pt modelId="{818F8E77-DB00-4F7A-A0F8-456809C261ED}" type="sibTrans" cxnId="{5B424656-D3E4-4757-9432-A5F31E6DB29B}">
      <dgm:prSet/>
      <dgm:spPr/>
      <dgm:t>
        <a:bodyPr/>
        <a:lstStyle/>
        <a:p>
          <a:endParaRPr lang="en-US"/>
        </a:p>
      </dgm:t>
    </dgm:pt>
    <dgm:pt modelId="{220DB3A2-F5ED-431E-8CCD-26904507FCCE}">
      <dgm:prSet/>
      <dgm:spPr/>
      <dgm:t>
        <a:bodyPr/>
        <a:lstStyle/>
        <a:p>
          <a:r>
            <a:rPr lang="en-US"/>
            <a:t>“The DA agrees with me and is pressing charges.”</a:t>
          </a:r>
        </a:p>
      </dgm:t>
    </dgm:pt>
    <dgm:pt modelId="{79B4F516-90B5-4DF6-AB82-FDFCBE4B360A}" type="parTrans" cxnId="{A840563E-5848-4EB1-ADFE-DE7C59CC43F9}">
      <dgm:prSet/>
      <dgm:spPr/>
      <dgm:t>
        <a:bodyPr/>
        <a:lstStyle/>
        <a:p>
          <a:endParaRPr lang="en-US"/>
        </a:p>
      </dgm:t>
    </dgm:pt>
    <dgm:pt modelId="{8DABB4E3-DD9B-4DD3-A71D-FE415DC051F1}" type="sibTrans" cxnId="{A840563E-5848-4EB1-ADFE-DE7C59CC43F9}">
      <dgm:prSet/>
      <dgm:spPr/>
      <dgm:t>
        <a:bodyPr/>
        <a:lstStyle/>
        <a:p>
          <a:endParaRPr lang="en-US"/>
        </a:p>
      </dgm:t>
    </dgm:pt>
    <dgm:pt modelId="{0C995841-4FD6-4245-B060-BFEBD1A70DC9}">
      <dgm:prSet/>
      <dgm:spPr/>
      <dgm:t>
        <a:bodyPr/>
        <a:lstStyle/>
        <a:p>
          <a:r>
            <a:rPr lang="en-US"/>
            <a:t>“Even her parents know how violent she is. She has been violent her whole life.”</a:t>
          </a:r>
        </a:p>
      </dgm:t>
    </dgm:pt>
    <dgm:pt modelId="{4AF5FFAA-4543-4314-8303-C92829808D5F}" type="parTrans" cxnId="{7B43BEB0-80ED-4EC9-B842-868862CA8F80}">
      <dgm:prSet/>
      <dgm:spPr/>
      <dgm:t>
        <a:bodyPr/>
        <a:lstStyle/>
        <a:p>
          <a:endParaRPr lang="en-US"/>
        </a:p>
      </dgm:t>
    </dgm:pt>
    <dgm:pt modelId="{2E08DDBF-931E-4D64-ADB9-85F5BF8BA485}" type="sibTrans" cxnId="{7B43BEB0-80ED-4EC9-B842-868862CA8F80}">
      <dgm:prSet/>
      <dgm:spPr/>
      <dgm:t>
        <a:bodyPr/>
        <a:lstStyle/>
        <a:p>
          <a:endParaRPr lang="en-US"/>
        </a:p>
      </dgm:t>
    </dgm:pt>
    <dgm:pt modelId="{41DC63E9-E011-47A6-B715-8B044084A93D}" type="pres">
      <dgm:prSet presAssocID="{8362AFD0-9A95-4786-AE51-ACF51A2A3118}" presName="linear" presStyleCnt="0">
        <dgm:presLayoutVars>
          <dgm:animLvl val="lvl"/>
          <dgm:resizeHandles val="exact"/>
        </dgm:presLayoutVars>
      </dgm:prSet>
      <dgm:spPr/>
    </dgm:pt>
    <dgm:pt modelId="{5913A4E1-6A99-4427-92BD-79FA7A1686FC}" type="pres">
      <dgm:prSet presAssocID="{D92FE3CE-1A49-425A-9ABD-306EA54DB653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BB971219-E522-41C8-9CCF-07CA7B5E5945}" type="pres">
      <dgm:prSet presAssocID="{818F8E77-DB00-4F7A-A0F8-456809C261ED}" presName="spacer" presStyleCnt="0"/>
      <dgm:spPr/>
    </dgm:pt>
    <dgm:pt modelId="{BB7CA42D-8603-4D41-AE29-078F4932CDEF}" type="pres">
      <dgm:prSet presAssocID="{220DB3A2-F5ED-431E-8CCD-26904507FCCE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A6D92F94-A0E6-441D-A463-ABCD257553DC}" type="pres">
      <dgm:prSet presAssocID="{8DABB4E3-DD9B-4DD3-A71D-FE415DC051F1}" presName="spacer" presStyleCnt="0"/>
      <dgm:spPr/>
    </dgm:pt>
    <dgm:pt modelId="{8A82EE51-A00D-4410-A796-80C7DE530613}" type="pres">
      <dgm:prSet presAssocID="{0C995841-4FD6-4245-B060-BFEBD1A70DC9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A840563E-5848-4EB1-ADFE-DE7C59CC43F9}" srcId="{8362AFD0-9A95-4786-AE51-ACF51A2A3118}" destId="{220DB3A2-F5ED-431E-8CCD-26904507FCCE}" srcOrd="1" destOrd="0" parTransId="{79B4F516-90B5-4DF6-AB82-FDFCBE4B360A}" sibTransId="{8DABB4E3-DD9B-4DD3-A71D-FE415DC051F1}"/>
    <dgm:cxn modelId="{B3A84B6D-2949-4C2F-A1AD-76E17DBDCA8F}" type="presOf" srcId="{D92FE3CE-1A49-425A-9ABD-306EA54DB653}" destId="{5913A4E1-6A99-4427-92BD-79FA7A1686FC}" srcOrd="0" destOrd="0" presId="urn:microsoft.com/office/officeart/2005/8/layout/vList2"/>
    <dgm:cxn modelId="{CDA92B52-E194-428D-9425-C13DB91956B1}" type="presOf" srcId="{0C995841-4FD6-4245-B060-BFEBD1A70DC9}" destId="{8A82EE51-A00D-4410-A796-80C7DE530613}" srcOrd="0" destOrd="0" presId="urn:microsoft.com/office/officeart/2005/8/layout/vList2"/>
    <dgm:cxn modelId="{5B424656-D3E4-4757-9432-A5F31E6DB29B}" srcId="{8362AFD0-9A95-4786-AE51-ACF51A2A3118}" destId="{D92FE3CE-1A49-425A-9ABD-306EA54DB653}" srcOrd="0" destOrd="0" parTransId="{97682339-E5F5-4053-84B2-598966D80C72}" sibTransId="{818F8E77-DB00-4F7A-A0F8-456809C261ED}"/>
    <dgm:cxn modelId="{97CEACA8-E0F8-4EF4-B014-581D42E0D2E1}" type="presOf" srcId="{8362AFD0-9A95-4786-AE51-ACF51A2A3118}" destId="{41DC63E9-E011-47A6-B715-8B044084A93D}" srcOrd="0" destOrd="0" presId="urn:microsoft.com/office/officeart/2005/8/layout/vList2"/>
    <dgm:cxn modelId="{7B43BEB0-80ED-4EC9-B842-868862CA8F80}" srcId="{8362AFD0-9A95-4786-AE51-ACF51A2A3118}" destId="{0C995841-4FD6-4245-B060-BFEBD1A70DC9}" srcOrd="2" destOrd="0" parTransId="{4AF5FFAA-4543-4314-8303-C92829808D5F}" sibTransId="{2E08DDBF-931E-4D64-ADB9-85F5BF8BA485}"/>
    <dgm:cxn modelId="{A5B7C4E9-2833-4EC2-B321-DD551CA66962}" type="presOf" srcId="{220DB3A2-F5ED-431E-8CCD-26904507FCCE}" destId="{BB7CA42D-8603-4D41-AE29-078F4932CDEF}" srcOrd="0" destOrd="0" presId="urn:microsoft.com/office/officeart/2005/8/layout/vList2"/>
    <dgm:cxn modelId="{FE4D0F1F-01F4-46C8-A839-2C8B1F101FC9}" type="presParOf" srcId="{41DC63E9-E011-47A6-B715-8B044084A93D}" destId="{5913A4E1-6A99-4427-92BD-79FA7A1686FC}" srcOrd="0" destOrd="0" presId="urn:microsoft.com/office/officeart/2005/8/layout/vList2"/>
    <dgm:cxn modelId="{12B3CD0C-BE8F-4E55-A068-D2C3D59E4661}" type="presParOf" srcId="{41DC63E9-E011-47A6-B715-8B044084A93D}" destId="{BB971219-E522-41C8-9CCF-07CA7B5E5945}" srcOrd="1" destOrd="0" presId="urn:microsoft.com/office/officeart/2005/8/layout/vList2"/>
    <dgm:cxn modelId="{60E1292A-1CB9-4948-906F-5585F90492AC}" type="presParOf" srcId="{41DC63E9-E011-47A6-B715-8B044084A93D}" destId="{BB7CA42D-8603-4D41-AE29-078F4932CDEF}" srcOrd="2" destOrd="0" presId="urn:microsoft.com/office/officeart/2005/8/layout/vList2"/>
    <dgm:cxn modelId="{CFD1B61B-84AA-4045-937A-14EE9F8D2FB8}" type="presParOf" srcId="{41DC63E9-E011-47A6-B715-8B044084A93D}" destId="{A6D92F94-A0E6-441D-A463-ABCD257553DC}" srcOrd="3" destOrd="0" presId="urn:microsoft.com/office/officeart/2005/8/layout/vList2"/>
    <dgm:cxn modelId="{52E418B5-ED1B-4D48-8D9C-0189592EDA07}" type="presParOf" srcId="{41DC63E9-E011-47A6-B715-8B044084A93D}" destId="{8A82EE51-A00D-4410-A796-80C7DE530613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8362AFD0-9A95-4786-AE51-ACF51A2A3118}" type="doc">
      <dgm:prSet loTypeId="urn:microsoft.com/office/officeart/2005/8/layout/vList2" loCatId="list" qsTypeId="urn:microsoft.com/office/officeart/2005/8/quickstyle/simple4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D92FE3CE-1A49-425A-9ABD-306EA54DB653}">
      <dgm:prSet/>
      <dgm:spPr/>
      <dgm:t>
        <a:bodyPr/>
        <a:lstStyle/>
        <a:p>
          <a:r>
            <a:rPr lang="en-US" dirty="0">
              <a:solidFill>
                <a:schemeClr val="tx1"/>
              </a:solidFill>
            </a:rPr>
            <a:t>They’ll learn your first name and then use it in the conversation.</a:t>
          </a:r>
          <a:endParaRPr lang="en-US" dirty="0"/>
        </a:p>
      </dgm:t>
    </dgm:pt>
    <dgm:pt modelId="{97682339-E5F5-4053-84B2-598966D80C72}" type="parTrans" cxnId="{5B424656-D3E4-4757-9432-A5F31E6DB29B}">
      <dgm:prSet/>
      <dgm:spPr/>
      <dgm:t>
        <a:bodyPr/>
        <a:lstStyle/>
        <a:p>
          <a:endParaRPr lang="en-US"/>
        </a:p>
      </dgm:t>
    </dgm:pt>
    <dgm:pt modelId="{818F8E77-DB00-4F7A-A0F8-456809C261ED}" type="sibTrans" cxnId="{5B424656-D3E4-4757-9432-A5F31E6DB29B}">
      <dgm:prSet/>
      <dgm:spPr/>
      <dgm:t>
        <a:bodyPr/>
        <a:lstStyle/>
        <a:p>
          <a:endParaRPr lang="en-US"/>
        </a:p>
      </dgm:t>
    </dgm:pt>
    <dgm:pt modelId="{220DB3A2-F5ED-431E-8CCD-26904507FCCE}">
      <dgm:prSet/>
      <dgm:spPr/>
      <dgm:t>
        <a:bodyPr/>
        <a:lstStyle/>
        <a:p>
          <a:r>
            <a:rPr lang="en-US" dirty="0">
              <a:solidFill>
                <a:schemeClr val="tx1"/>
              </a:solidFill>
            </a:rPr>
            <a:t>They take control of the conversation</a:t>
          </a:r>
          <a:endParaRPr lang="en-US" dirty="0"/>
        </a:p>
      </dgm:t>
    </dgm:pt>
    <dgm:pt modelId="{79B4F516-90B5-4DF6-AB82-FDFCBE4B360A}" type="parTrans" cxnId="{A840563E-5848-4EB1-ADFE-DE7C59CC43F9}">
      <dgm:prSet/>
      <dgm:spPr/>
      <dgm:t>
        <a:bodyPr/>
        <a:lstStyle/>
        <a:p>
          <a:endParaRPr lang="en-US"/>
        </a:p>
      </dgm:t>
    </dgm:pt>
    <dgm:pt modelId="{8DABB4E3-DD9B-4DD3-A71D-FE415DC051F1}" type="sibTrans" cxnId="{A840563E-5848-4EB1-ADFE-DE7C59CC43F9}">
      <dgm:prSet/>
      <dgm:spPr/>
      <dgm:t>
        <a:bodyPr/>
        <a:lstStyle/>
        <a:p>
          <a:endParaRPr lang="en-US"/>
        </a:p>
      </dgm:t>
    </dgm:pt>
    <dgm:pt modelId="{0C995841-4FD6-4245-B060-BFEBD1A70DC9}">
      <dgm:prSet/>
      <dgm:spPr/>
      <dgm:t>
        <a:bodyPr/>
        <a:lstStyle/>
        <a:p>
          <a:r>
            <a:rPr lang="en-US" dirty="0">
              <a:solidFill>
                <a:schemeClr val="tx1"/>
              </a:solidFill>
            </a:rPr>
            <a:t>“When should I expect a call back from you?” </a:t>
          </a:r>
        </a:p>
        <a:p>
          <a:pPr>
            <a:buFont typeface="Wingdings" panose="05000000000000000000" pitchFamily="2" charset="2"/>
            <a:buChar char="§"/>
          </a:pPr>
          <a:r>
            <a:rPr lang="en-US" dirty="0">
              <a:solidFill>
                <a:schemeClr val="tx1"/>
              </a:solidFill>
            </a:rPr>
            <a:t>“What’s your direct phone line?”</a:t>
          </a:r>
          <a:endParaRPr lang="en-US" dirty="0"/>
        </a:p>
      </dgm:t>
    </dgm:pt>
    <dgm:pt modelId="{4AF5FFAA-4543-4314-8303-C92829808D5F}" type="parTrans" cxnId="{7B43BEB0-80ED-4EC9-B842-868862CA8F80}">
      <dgm:prSet/>
      <dgm:spPr/>
      <dgm:t>
        <a:bodyPr/>
        <a:lstStyle/>
        <a:p>
          <a:endParaRPr lang="en-US"/>
        </a:p>
      </dgm:t>
    </dgm:pt>
    <dgm:pt modelId="{2E08DDBF-931E-4D64-ADB9-85F5BF8BA485}" type="sibTrans" cxnId="{7B43BEB0-80ED-4EC9-B842-868862CA8F80}">
      <dgm:prSet/>
      <dgm:spPr/>
      <dgm:t>
        <a:bodyPr/>
        <a:lstStyle/>
        <a:p>
          <a:endParaRPr lang="en-US"/>
        </a:p>
      </dgm:t>
    </dgm:pt>
    <dgm:pt modelId="{41DC63E9-E011-47A6-B715-8B044084A93D}" type="pres">
      <dgm:prSet presAssocID="{8362AFD0-9A95-4786-AE51-ACF51A2A3118}" presName="linear" presStyleCnt="0">
        <dgm:presLayoutVars>
          <dgm:animLvl val="lvl"/>
          <dgm:resizeHandles val="exact"/>
        </dgm:presLayoutVars>
      </dgm:prSet>
      <dgm:spPr/>
    </dgm:pt>
    <dgm:pt modelId="{5913A4E1-6A99-4427-92BD-79FA7A1686FC}" type="pres">
      <dgm:prSet presAssocID="{D92FE3CE-1A49-425A-9ABD-306EA54DB653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BB971219-E522-41C8-9CCF-07CA7B5E5945}" type="pres">
      <dgm:prSet presAssocID="{818F8E77-DB00-4F7A-A0F8-456809C261ED}" presName="spacer" presStyleCnt="0"/>
      <dgm:spPr/>
    </dgm:pt>
    <dgm:pt modelId="{BB7CA42D-8603-4D41-AE29-078F4932CDEF}" type="pres">
      <dgm:prSet presAssocID="{220DB3A2-F5ED-431E-8CCD-26904507FCCE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A6D92F94-A0E6-441D-A463-ABCD257553DC}" type="pres">
      <dgm:prSet presAssocID="{8DABB4E3-DD9B-4DD3-A71D-FE415DC051F1}" presName="spacer" presStyleCnt="0"/>
      <dgm:spPr/>
    </dgm:pt>
    <dgm:pt modelId="{8A82EE51-A00D-4410-A796-80C7DE530613}" type="pres">
      <dgm:prSet presAssocID="{0C995841-4FD6-4245-B060-BFEBD1A70DC9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A840563E-5848-4EB1-ADFE-DE7C59CC43F9}" srcId="{8362AFD0-9A95-4786-AE51-ACF51A2A3118}" destId="{220DB3A2-F5ED-431E-8CCD-26904507FCCE}" srcOrd="1" destOrd="0" parTransId="{79B4F516-90B5-4DF6-AB82-FDFCBE4B360A}" sibTransId="{8DABB4E3-DD9B-4DD3-A71D-FE415DC051F1}"/>
    <dgm:cxn modelId="{B3A84B6D-2949-4C2F-A1AD-76E17DBDCA8F}" type="presOf" srcId="{D92FE3CE-1A49-425A-9ABD-306EA54DB653}" destId="{5913A4E1-6A99-4427-92BD-79FA7A1686FC}" srcOrd="0" destOrd="0" presId="urn:microsoft.com/office/officeart/2005/8/layout/vList2"/>
    <dgm:cxn modelId="{CDA92B52-E194-428D-9425-C13DB91956B1}" type="presOf" srcId="{0C995841-4FD6-4245-B060-BFEBD1A70DC9}" destId="{8A82EE51-A00D-4410-A796-80C7DE530613}" srcOrd="0" destOrd="0" presId="urn:microsoft.com/office/officeart/2005/8/layout/vList2"/>
    <dgm:cxn modelId="{5B424656-D3E4-4757-9432-A5F31E6DB29B}" srcId="{8362AFD0-9A95-4786-AE51-ACF51A2A3118}" destId="{D92FE3CE-1A49-425A-9ABD-306EA54DB653}" srcOrd="0" destOrd="0" parTransId="{97682339-E5F5-4053-84B2-598966D80C72}" sibTransId="{818F8E77-DB00-4F7A-A0F8-456809C261ED}"/>
    <dgm:cxn modelId="{97CEACA8-E0F8-4EF4-B014-581D42E0D2E1}" type="presOf" srcId="{8362AFD0-9A95-4786-AE51-ACF51A2A3118}" destId="{41DC63E9-E011-47A6-B715-8B044084A93D}" srcOrd="0" destOrd="0" presId="urn:microsoft.com/office/officeart/2005/8/layout/vList2"/>
    <dgm:cxn modelId="{7B43BEB0-80ED-4EC9-B842-868862CA8F80}" srcId="{8362AFD0-9A95-4786-AE51-ACF51A2A3118}" destId="{0C995841-4FD6-4245-B060-BFEBD1A70DC9}" srcOrd="2" destOrd="0" parTransId="{4AF5FFAA-4543-4314-8303-C92829808D5F}" sibTransId="{2E08DDBF-931E-4D64-ADB9-85F5BF8BA485}"/>
    <dgm:cxn modelId="{A5B7C4E9-2833-4EC2-B321-DD551CA66962}" type="presOf" srcId="{220DB3A2-F5ED-431E-8CCD-26904507FCCE}" destId="{BB7CA42D-8603-4D41-AE29-078F4932CDEF}" srcOrd="0" destOrd="0" presId="urn:microsoft.com/office/officeart/2005/8/layout/vList2"/>
    <dgm:cxn modelId="{FE4D0F1F-01F4-46C8-A839-2C8B1F101FC9}" type="presParOf" srcId="{41DC63E9-E011-47A6-B715-8B044084A93D}" destId="{5913A4E1-6A99-4427-92BD-79FA7A1686FC}" srcOrd="0" destOrd="0" presId="urn:microsoft.com/office/officeart/2005/8/layout/vList2"/>
    <dgm:cxn modelId="{12B3CD0C-BE8F-4E55-A068-D2C3D59E4661}" type="presParOf" srcId="{41DC63E9-E011-47A6-B715-8B044084A93D}" destId="{BB971219-E522-41C8-9CCF-07CA7B5E5945}" srcOrd="1" destOrd="0" presId="urn:microsoft.com/office/officeart/2005/8/layout/vList2"/>
    <dgm:cxn modelId="{60E1292A-1CB9-4948-906F-5585F90492AC}" type="presParOf" srcId="{41DC63E9-E011-47A6-B715-8B044084A93D}" destId="{BB7CA42D-8603-4D41-AE29-078F4932CDEF}" srcOrd="2" destOrd="0" presId="urn:microsoft.com/office/officeart/2005/8/layout/vList2"/>
    <dgm:cxn modelId="{CFD1B61B-84AA-4045-937A-14EE9F8D2FB8}" type="presParOf" srcId="{41DC63E9-E011-47A6-B715-8B044084A93D}" destId="{A6D92F94-A0E6-441D-A463-ABCD257553DC}" srcOrd="3" destOrd="0" presId="urn:microsoft.com/office/officeart/2005/8/layout/vList2"/>
    <dgm:cxn modelId="{52E418B5-ED1B-4D48-8D9C-0189592EDA07}" type="presParOf" srcId="{41DC63E9-E011-47A6-B715-8B044084A93D}" destId="{8A82EE51-A00D-4410-A796-80C7DE530613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4C263279-79BF-426A-9CF9-D8FADE597CDD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icontext_colorful1" csCatId="colorful" phldr="1"/>
      <dgm:spPr/>
      <dgm:t>
        <a:bodyPr/>
        <a:lstStyle/>
        <a:p>
          <a:endParaRPr lang="en-US"/>
        </a:p>
      </dgm:t>
    </dgm:pt>
    <dgm:pt modelId="{48C6C9F5-AA42-43C6-8BAC-3CCAA5828566}">
      <dgm:prSet/>
      <dgm:spPr/>
      <dgm:t>
        <a:bodyPr/>
        <a:lstStyle/>
        <a:p>
          <a:r>
            <a:rPr lang="en-US" dirty="0"/>
            <a:t>“She’s so violent she even had an incident with someone at the battered women's shelter. I mean homeless shelter. Whatever.”</a:t>
          </a:r>
        </a:p>
      </dgm:t>
    </dgm:pt>
    <dgm:pt modelId="{307D2681-159E-4E1C-9B3D-2A314B0D6E81}" type="parTrans" cxnId="{31699CDF-C85D-4CE0-AC4F-491570F3EC7E}">
      <dgm:prSet/>
      <dgm:spPr/>
      <dgm:t>
        <a:bodyPr/>
        <a:lstStyle/>
        <a:p>
          <a:endParaRPr lang="en-US"/>
        </a:p>
      </dgm:t>
    </dgm:pt>
    <dgm:pt modelId="{844A864B-9AC9-4814-AF2A-0CD2BD52B037}" type="sibTrans" cxnId="{31699CDF-C85D-4CE0-AC4F-491570F3EC7E}">
      <dgm:prSet/>
      <dgm:spPr/>
      <dgm:t>
        <a:bodyPr/>
        <a:lstStyle/>
        <a:p>
          <a:endParaRPr lang="en-US"/>
        </a:p>
      </dgm:t>
    </dgm:pt>
    <dgm:pt modelId="{6F6BB233-AA37-47B9-8A2A-791EDE207C4A}">
      <dgm:prSet/>
      <dgm:spPr/>
      <dgm:t>
        <a:bodyPr/>
        <a:lstStyle/>
        <a:p>
          <a:r>
            <a:rPr lang="en-US"/>
            <a:t>“After she assaulted me, I was scared when she took our son and ran because she’s disappeared for a year at a time in the past. But each time I found her: San Antonio, El Paso, Abilene. I always found her.”</a:t>
          </a:r>
        </a:p>
      </dgm:t>
    </dgm:pt>
    <dgm:pt modelId="{B9DA6599-D5F4-4425-BEDF-F6914BE4F602}" type="parTrans" cxnId="{ABCB2A73-2DA2-43FE-8B83-76200B1452E7}">
      <dgm:prSet/>
      <dgm:spPr/>
      <dgm:t>
        <a:bodyPr/>
        <a:lstStyle/>
        <a:p>
          <a:endParaRPr lang="en-US"/>
        </a:p>
      </dgm:t>
    </dgm:pt>
    <dgm:pt modelId="{76C5E833-B649-45A7-BDCC-C006512C88FE}" type="sibTrans" cxnId="{ABCB2A73-2DA2-43FE-8B83-76200B1452E7}">
      <dgm:prSet/>
      <dgm:spPr/>
      <dgm:t>
        <a:bodyPr/>
        <a:lstStyle/>
        <a:p>
          <a:endParaRPr lang="en-US"/>
        </a:p>
      </dgm:t>
    </dgm:pt>
    <dgm:pt modelId="{2F5E178E-C13B-4B03-88C8-17B4E76577A0}">
      <dgm:prSet/>
      <dgm:spPr/>
      <dgm:t>
        <a:bodyPr/>
        <a:lstStyle/>
        <a:p>
          <a:r>
            <a:rPr lang="en-US"/>
            <a:t>“I – I mean she – came home from work and was angry about the kids on the PlayStation. She started screaming…”</a:t>
          </a:r>
        </a:p>
      </dgm:t>
    </dgm:pt>
    <dgm:pt modelId="{65B82833-0034-4CC9-8211-AB769EBC7081}" type="parTrans" cxnId="{BF008E8D-1414-48AF-A6CC-B9889112CDD1}">
      <dgm:prSet/>
      <dgm:spPr/>
      <dgm:t>
        <a:bodyPr/>
        <a:lstStyle/>
        <a:p>
          <a:endParaRPr lang="en-US"/>
        </a:p>
      </dgm:t>
    </dgm:pt>
    <dgm:pt modelId="{D60E4C94-D060-4DF9-95A2-A18DCF842336}" type="sibTrans" cxnId="{BF008E8D-1414-48AF-A6CC-B9889112CDD1}">
      <dgm:prSet/>
      <dgm:spPr/>
      <dgm:t>
        <a:bodyPr/>
        <a:lstStyle/>
        <a:p>
          <a:endParaRPr lang="en-US"/>
        </a:p>
      </dgm:t>
    </dgm:pt>
    <dgm:pt modelId="{0AF52281-B8A4-4863-AE09-AE6F424088ED}" type="pres">
      <dgm:prSet presAssocID="{4C263279-79BF-426A-9CF9-D8FADE597CDD}" presName="root" presStyleCnt="0">
        <dgm:presLayoutVars>
          <dgm:dir/>
          <dgm:resizeHandles val="exact"/>
        </dgm:presLayoutVars>
      </dgm:prSet>
      <dgm:spPr/>
    </dgm:pt>
    <dgm:pt modelId="{62101AC2-1B8E-4691-BAD3-1D9FC44BB63F}" type="pres">
      <dgm:prSet presAssocID="{48C6C9F5-AA42-43C6-8BAC-3CCAA5828566}" presName="compNode" presStyleCnt="0"/>
      <dgm:spPr/>
    </dgm:pt>
    <dgm:pt modelId="{7F8B22D4-357E-4DBE-8D5D-BB34F6D7A4E3}" type="pres">
      <dgm:prSet presAssocID="{48C6C9F5-AA42-43C6-8BAC-3CCAA5828566}" presName="bgRect" presStyleLbl="bgShp" presStyleIdx="0" presStyleCnt="3"/>
      <dgm:spPr/>
    </dgm:pt>
    <dgm:pt modelId="{8477BC19-869F-41FC-81E6-CF1977E30564}" type="pres">
      <dgm:prSet presAssocID="{48C6C9F5-AA42-43C6-8BAC-3CCAA5828566}" presName="iconRect" presStyleLbl="node1" presStyleIdx="0" presStyleCnt="3"/>
      <dgm:spPr>
        <a:blipFill rotWithShape="1">
          <a:blip xmlns:r="http://schemas.openxmlformats.org/officeDocument/2006/relationships" r:embed="rId1"/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Firefighter"/>
        </a:ext>
      </dgm:extLst>
    </dgm:pt>
    <dgm:pt modelId="{04789D0F-B782-4EE2-9281-F03FD383733A}" type="pres">
      <dgm:prSet presAssocID="{48C6C9F5-AA42-43C6-8BAC-3CCAA5828566}" presName="spaceRect" presStyleCnt="0"/>
      <dgm:spPr/>
    </dgm:pt>
    <dgm:pt modelId="{FE9D7A34-27EB-475C-A785-15E4BAC9D9BF}" type="pres">
      <dgm:prSet presAssocID="{48C6C9F5-AA42-43C6-8BAC-3CCAA5828566}" presName="parTx" presStyleLbl="revTx" presStyleIdx="0" presStyleCnt="3">
        <dgm:presLayoutVars>
          <dgm:chMax val="0"/>
          <dgm:chPref val="0"/>
        </dgm:presLayoutVars>
      </dgm:prSet>
      <dgm:spPr/>
    </dgm:pt>
    <dgm:pt modelId="{92135AF3-7942-43B1-9760-AC70636F00AC}" type="pres">
      <dgm:prSet presAssocID="{844A864B-9AC9-4814-AF2A-0CD2BD52B037}" presName="sibTrans" presStyleCnt="0"/>
      <dgm:spPr/>
    </dgm:pt>
    <dgm:pt modelId="{E7216344-12EC-4BAF-BD3A-1EB3D5DE099D}" type="pres">
      <dgm:prSet presAssocID="{6F6BB233-AA37-47B9-8A2A-791EDE207C4A}" presName="compNode" presStyleCnt="0"/>
      <dgm:spPr/>
    </dgm:pt>
    <dgm:pt modelId="{1B1FDFE2-E497-4CF4-8D3A-B66A782321B4}" type="pres">
      <dgm:prSet presAssocID="{6F6BB233-AA37-47B9-8A2A-791EDE207C4A}" presName="bgRect" presStyleLbl="bgShp" presStyleIdx="1" presStyleCnt="3"/>
      <dgm:spPr/>
    </dgm:pt>
    <dgm:pt modelId="{D617F49B-1AAC-4A80-9325-0908C3F12F87}" type="pres">
      <dgm:prSet presAssocID="{6F6BB233-AA37-47B9-8A2A-791EDE207C4A}" presName="iconRect" presStyleLbl="node1" presStyleIdx="1" presStyleCnt="3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onfused Person"/>
        </a:ext>
      </dgm:extLst>
    </dgm:pt>
    <dgm:pt modelId="{FC92332E-7FBD-4669-8EFA-07D7608ACEBF}" type="pres">
      <dgm:prSet presAssocID="{6F6BB233-AA37-47B9-8A2A-791EDE207C4A}" presName="spaceRect" presStyleCnt="0"/>
      <dgm:spPr/>
    </dgm:pt>
    <dgm:pt modelId="{627C7C96-079C-4627-9183-35E912559D0E}" type="pres">
      <dgm:prSet presAssocID="{6F6BB233-AA37-47B9-8A2A-791EDE207C4A}" presName="parTx" presStyleLbl="revTx" presStyleIdx="1" presStyleCnt="3">
        <dgm:presLayoutVars>
          <dgm:chMax val="0"/>
          <dgm:chPref val="0"/>
        </dgm:presLayoutVars>
      </dgm:prSet>
      <dgm:spPr/>
    </dgm:pt>
    <dgm:pt modelId="{78471914-0485-47D9-A7DB-D179F2C9EEF5}" type="pres">
      <dgm:prSet presAssocID="{76C5E833-B649-45A7-BDCC-C006512C88FE}" presName="sibTrans" presStyleCnt="0"/>
      <dgm:spPr/>
    </dgm:pt>
    <dgm:pt modelId="{22F22F2C-04C2-4573-B143-1ED0019B031A}" type="pres">
      <dgm:prSet presAssocID="{2F5E178E-C13B-4B03-88C8-17B4E76577A0}" presName="compNode" presStyleCnt="0"/>
      <dgm:spPr/>
    </dgm:pt>
    <dgm:pt modelId="{AFD10423-1D36-4C2E-BFA1-D8D2C0816413}" type="pres">
      <dgm:prSet presAssocID="{2F5E178E-C13B-4B03-88C8-17B4E76577A0}" presName="bgRect" presStyleLbl="bgShp" presStyleIdx="2" presStyleCnt="3"/>
      <dgm:spPr/>
    </dgm:pt>
    <dgm:pt modelId="{E58A09CB-EB87-4A85-B076-890643C7829E}" type="pres">
      <dgm:prSet presAssocID="{2F5E178E-C13B-4B03-88C8-17B4E76577A0}" presName="iconRect" presStyleLbl="node1" presStyleIdx="2" presStyleCnt="3"/>
      <dgm:spPr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Angry Face with No Fill"/>
        </a:ext>
      </dgm:extLst>
    </dgm:pt>
    <dgm:pt modelId="{46B1257D-B881-433D-ABFF-9F74FD3574B8}" type="pres">
      <dgm:prSet presAssocID="{2F5E178E-C13B-4B03-88C8-17B4E76577A0}" presName="spaceRect" presStyleCnt="0"/>
      <dgm:spPr/>
    </dgm:pt>
    <dgm:pt modelId="{75203217-B03C-40DF-BAA6-E14FE6DCAF7E}" type="pres">
      <dgm:prSet presAssocID="{2F5E178E-C13B-4B03-88C8-17B4E76577A0}" presName="parTx" presStyleLbl="revTx" presStyleIdx="2" presStyleCnt="3">
        <dgm:presLayoutVars>
          <dgm:chMax val="0"/>
          <dgm:chPref val="0"/>
        </dgm:presLayoutVars>
      </dgm:prSet>
      <dgm:spPr/>
    </dgm:pt>
  </dgm:ptLst>
  <dgm:cxnLst>
    <dgm:cxn modelId="{7305A140-5DD6-4AAF-9F75-0CC9782C7DB9}" type="presOf" srcId="{48C6C9F5-AA42-43C6-8BAC-3CCAA5828566}" destId="{FE9D7A34-27EB-475C-A785-15E4BAC9D9BF}" srcOrd="0" destOrd="0" presId="urn:microsoft.com/office/officeart/2018/2/layout/IconVerticalSolidList"/>
    <dgm:cxn modelId="{A4776151-6BB3-49F1-9249-068866406857}" type="presOf" srcId="{4C263279-79BF-426A-9CF9-D8FADE597CDD}" destId="{0AF52281-B8A4-4863-AE09-AE6F424088ED}" srcOrd="0" destOrd="0" presId="urn:microsoft.com/office/officeart/2018/2/layout/IconVerticalSolidList"/>
    <dgm:cxn modelId="{ABCB2A73-2DA2-43FE-8B83-76200B1452E7}" srcId="{4C263279-79BF-426A-9CF9-D8FADE597CDD}" destId="{6F6BB233-AA37-47B9-8A2A-791EDE207C4A}" srcOrd="1" destOrd="0" parTransId="{B9DA6599-D5F4-4425-BEDF-F6914BE4F602}" sibTransId="{76C5E833-B649-45A7-BDCC-C006512C88FE}"/>
    <dgm:cxn modelId="{BF008E8D-1414-48AF-A6CC-B9889112CDD1}" srcId="{4C263279-79BF-426A-9CF9-D8FADE597CDD}" destId="{2F5E178E-C13B-4B03-88C8-17B4E76577A0}" srcOrd="2" destOrd="0" parTransId="{65B82833-0034-4CC9-8211-AB769EBC7081}" sibTransId="{D60E4C94-D060-4DF9-95A2-A18DCF842336}"/>
    <dgm:cxn modelId="{369F7BC6-EB5C-483B-92AB-4F3B5A6CEC04}" type="presOf" srcId="{2F5E178E-C13B-4B03-88C8-17B4E76577A0}" destId="{75203217-B03C-40DF-BAA6-E14FE6DCAF7E}" srcOrd="0" destOrd="0" presId="urn:microsoft.com/office/officeart/2018/2/layout/IconVerticalSolidList"/>
    <dgm:cxn modelId="{B274DFD3-4EE3-4198-A310-1ED97BB5DD3E}" type="presOf" srcId="{6F6BB233-AA37-47B9-8A2A-791EDE207C4A}" destId="{627C7C96-079C-4627-9183-35E912559D0E}" srcOrd="0" destOrd="0" presId="urn:microsoft.com/office/officeart/2018/2/layout/IconVerticalSolidList"/>
    <dgm:cxn modelId="{31699CDF-C85D-4CE0-AC4F-491570F3EC7E}" srcId="{4C263279-79BF-426A-9CF9-D8FADE597CDD}" destId="{48C6C9F5-AA42-43C6-8BAC-3CCAA5828566}" srcOrd="0" destOrd="0" parTransId="{307D2681-159E-4E1C-9B3D-2A314B0D6E81}" sibTransId="{844A864B-9AC9-4814-AF2A-0CD2BD52B037}"/>
    <dgm:cxn modelId="{918894B1-E316-4064-A436-8E1B826756F7}" type="presParOf" srcId="{0AF52281-B8A4-4863-AE09-AE6F424088ED}" destId="{62101AC2-1B8E-4691-BAD3-1D9FC44BB63F}" srcOrd="0" destOrd="0" presId="urn:microsoft.com/office/officeart/2018/2/layout/IconVerticalSolidList"/>
    <dgm:cxn modelId="{2E1CB6A2-CEBF-4B6E-9DF1-05164BABA964}" type="presParOf" srcId="{62101AC2-1B8E-4691-BAD3-1D9FC44BB63F}" destId="{7F8B22D4-357E-4DBE-8D5D-BB34F6D7A4E3}" srcOrd="0" destOrd="0" presId="urn:microsoft.com/office/officeart/2018/2/layout/IconVerticalSolidList"/>
    <dgm:cxn modelId="{B4E7F632-01B7-4212-901C-FD396EC501AF}" type="presParOf" srcId="{62101AC2-1B8E-4691-BAD3-1D9FC44BB63F}" destId="{8477BC19-869F-41FC-81E6-CF1977E30564}" srcOrd="1" destOrd="0" presId="urn:microsoft.com/office/officeart/2018/2/layout/IconVerticalSolidList"/>
    <dgm:cxn modelId="{05DE2FCC-9027-4B46-AE70-1D48EBCC17DC}" type="presParOf" srcId="{62101AC2-1B8E-4691-BAD3-1D9FC44BB63F}" destId="{04789D0F-B782-4EE2-9281-F03FD383733A}" srcOrd="2" destOrd="0" presId="urn:microsoft.com/office/officeart/2018/2/layout/IconVerticalSolidList"/>
    <dgm:cxn modelId="{E5B73326-770E-42AA-8A0C-D5F19A5ED8CD}" type="presParOf" srcId="{62101AC2-1B8E-4691-BAD3-1D9FC44BB63F}" destId="{FE9D7A34-27EB-475C-A785-15E4BAC9D9BF}" srcOrd="3" destOrd="0" presId="urn:microsoft.com/office/officeart/2018/2/layout/IconVerticalSolidList"/>
    <dgm:cxn modelId="{93C63E9E-8502-4B76-B159-EEECC0C4CB4F}" type="presParOf" srcId="{0AF52281-B8A4-4863-AE09-AE6F424088ED}" destId="{92135AF3-7942-43B1-9760-AC70636F00AC}" srcOrd="1" destOrd="0" presId="urn:microsoft.com/office/officeart/2018/2/layout/IconVerticalSolidList"/>
    <dgm:cxn modelId="{E357F2AF-31C0-40FB-B573-4DFCC87067CE}" type="presParOf" srcId="{0AF52281-B8A4-4863-AE09-AE6F424088ED}" destId="{E7216344-12EC-4BAF-BD3A-1EB3D5DE099D}" srcOrd="2" destOrd="0" presId="urn:microsoft.com/office/officeart/2018/2/layout/IconVerticalSolidList"/>
    <dgm:cxn modelId="{ACF21073-2CB3-46B2-A9ED-E086F3124A23}" type="presParOf" srcId="{E7216344-12EC-4BAF-BD3A-1EB3D5DE099D}" destId="{1B1FDFE2-E497-4CF4-8D3A-B66A782321B4}" srcOrd="0" destOrd="0" presId="urn:microsoft.com/office/officeart/2018/2/layout/IconVerticalSolidList"/>
    <dgm:cxn modelId="{5F3FAC63-5648-4F1B-A34D-47A99086AE2C}" type="presParOf" srcId="{E7216344-12EC-4BAF-BD3A-1EB3D5DE099D}" destId="{D617F49B-1AAC-4A80-9325-0908C3F12F87}" srcOrd="1" destOrd="0" presId="urn:microsoft.com/office/officeart/2018/2/layout/IconVerticalSolidList"/>
    <dgm:cxn modelId="{98568C35-BA6D-4666-AF73-FA7126349ED6}" type="presParOf" srcId="{E7216344-12EC-4BAF-BD3A-1EB3D5DE099D}" destId="{FC92332E-7FBD-4669-8EFA-07D7608ACEBF}" srcOrd="2" destOrd="0" presId="urn:microsoft.com/office/officeart/2018/2/layout/IconVerticalSolidList"/>
    <dgm:cxn modelId="{424069B9-A231-40FD-A552-9B677050B5A1}" type="presParOf" srcId="{E7216344-12EC-4BAF-BD3A-1EB3D5DE099D}" destId="{627C7C96-079C-4627-9183-35E912559D0E}" srcOrd="3" destOrd="0" presId="urn:microsoft.com/office/officeart/2018/2/layout/IconVerticalSolidList"/>
    <dgm:cxn modelId="{7ABBC24F-6630-43D3-A5CB-522C98AE0E95}" type="presParOf" srcId="{0AF52281-B8A4-4863-AE09-AE6F424088ED}" destId="{78471914-0485-47D9-A7DB-D179F2C9EEF5}" srcOrd="3" destOrd="0" presId="urn:microsoft.com/office/officeart/2018/2/layout/IconVerticalSolidList"/>
    <dgm:cxn modelId="{F32B7A18-8CCD-437B-9173-8695CDAB00F2}" type="presParOf" srcId="{0AF52281-B8A4-4863-AE09-AE6F424088ED}" destId="{22F22F2C-04C2-4573-B143-1ED0019B031A}" srcOrd="4" destOrd="0" presId="urn:microsoft.com/office/officeart/2018/2/layout/IconVerticalSolidList"/>
    <dgm:cxn modelId="{3FAB1823-13D6-4634-9623-27F0BA261B67}" type="presParOf" srcId="{22F22F2C-04C2-4573-B143-1ED0019B031A}" destId="{AFD10423-1D36-4C2E-BFA1-D8D2C0816413}" srcOrd="0" destOrd="0" presId="urn:microsoft.com/office/officeart/2018/2/layout/IconVerticalSolidList"/>
    <dgm:cxn modelId="{6FB3386E-A640-4818-AE9C-2F7B26BF632B}" type="presParOf" srcId="{22F22F2C-04C2-4573-B143-1ED0019B031A}" destId="{E58A09CB-EB87-4A85-B076-890643C7829E}" srcOrd="1" destOrd="0" presId="urn:microsoft.com/office/officeart/2018/2/layout/IconVerticalSolidList"/>
    <dgm:cxn modelId="{07D5FB45-E94F-4811-85E1-0448543A6C5D}" type="presParOf" srcId="{22F22F2C-04C2-4573-B143-1ED0019B031A}" destId="{46B1257D-B881-433D-ABFF-9F74FD3574B8}" srcOrd="2" destOrd="0" presId="urn:microsoft.com/office/officeart/2018/2/layout/IconVerticalSolidList"/>
    <dgm:cxn modelId="{4B1F3593-FE32-4C8B-A11D-65C4702AAFF4}" type="presParOf" srcId="{22F22F2C-04C2-4573-B143-1ED0019B031A}" destId="{75203217-B03C-40DF-BAA6-E14FE6DCAF7E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38CE477-6F33-44CF-9D7E-4FCCAB027C8A}">
      <dsp:nvSpPr>
        <dsp:cNvPr id="0" name=""/>
        <dsp:cNvSpPr/>
      </dsp:nvSpPr>
      <dsp:spPr>
        <a:xfrm>
          <a:off x="0" y="0"/>
          <a:ext cx="5272392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ACFE2CD-1314-4460-950E-76B1FAA3B4F3}">
      <dsp:nvSpPr>
        <dsp:cNvPr id="0" name=""/>
        <dsp:cNvSpPr/>
      </dsp:nvSpPr>
      <dsp:spPr>
        <a:xfrm>
          <a:off x="0" y="0"/>
          <a:ext cx="5272392" cy="49489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Victim did not fight back</a:t>
          </a:r>
        </a:p>
      </dsp:txBody>
      <dsp:txXfrm>
        <a:off x="0" y="0"/>
        <a:ext cx="5272392" cy="494894"/>
      </dsp:txXfrm>
    </dsp:sp>
    <dsp:sp modelId="{052D7571-9F96-46F3-AB9B-713DF803432D}">
      <dsp:nvSpPr>
        <dsp:cNvPr id="0" name=""/>
        <dsp:cNvSpPr/>
      </dsp:nvSpPr>
      <dsp:spPr>
        <a:xfrm>
          <a:off x="0" y="494894"/>
          <a:ext cx="5272392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5B81C62-F11B-4466-832C-E4E0AF5DCEA0}">
      <dsp:nvSpPr>
        <dsp:cNvPr id="0" name=""/>
        <dsp:cNvSpPr/>
      </dsp:nvSpPr>
      <dsp:spPr>
        <a:xfrm>
          <a:off x="0" y="494894"/>
          <a:ext cx="5272392" cy="49489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Victim showed no emotion when they talked about the assault</a:t>
          </a:r>
        </a:p>
      </dsp:txBody>
      <dsp:txXfrm>
        <a:off x="0" y="494894"/>
        <a:ext cx="5272392" cy="494894"/>
      </dsp:txXfrm>
    </dsp:sp>
    <dsp:sp modelId="{FB4AE487-D9E5-4D96-994F-E0AAC99153BB}">
      <dsp:nvSpPr>
        <dsp:cNvPr id="0" name=""/>
        <dsp:cNvSpPr/>
      </dsp:nvSpPr>
      <dsp:spPr>
        <a:xfrm>
          <a:off x="0" y="989789"/>
          <a:ext cx="5272392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388775E-67F5-4047-8095-7A313AE62CDC}">
      <dsp:nvSpPr>
        <dsp:cNvPr id="0" name=""/>
        <dsp:cNvSpPr/>
      </dsp:nvSpPr>
      <dsp:spPr>
        <a:xfrm>
          <a:off x="0" y="989789"/>
          <a:ext cx="5272392" cy="49489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Victim seemed angry with the helpers (police, nurse, etc.)</a:t>
          </a:r>
        </a:p>
      </dsp:txBody>
      <dsp:txXfrm>
        <a:off x="0" y="989789"/>
        <a:ext cx="5272392" cy="494894"/>
      </dsp:txXfrm>
    </dsp:sp>
    <dsp:sp modelId="{9628FD8C-A30C-48A1-9F89-28C3AA2664CE}">
      <dsp:nvSpPr>
        <dsp:cNvPr id="0" name=""/>
        <dsp:cNvSpPr/>
      </dsp:nvSpPr>
      <dsp:spPr>
        <a:xfrm>
          <a:off x="0" y="1484684"/>
          <a:ext cx="5272392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7558746-A46F-4C97-A809-65DF65F315AE}">
      <dsp:nvSpPr>
        <dsp:cNvPr id="0" name=""/>
        <dsp:cNvSpPr/>
      </dsp:nvSpPr>
      <dsp:spPr>
        <a:xfrm>
          <a:off x="0" y="1484684"/>
          <a:ext cx="5272392" cy="49489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Victim couldn’t remember what happened</a:t>
          </a:r>
        </a:p>
      </dsp:txBody>
      <dsp:txXfrm>
        <a:off x="0" y="1484684"/>
        <a:ext cx="5272392" cy="494894"/>
      </dsp:txXfrm>
    </dsp:sp>
    <dsp:sp modelId="{D2C3FFF4-1F37-478B-AC26-D5455485C522}">
      <dsp:nvSpPr>
        <dsp:cNvPr id="0" name=""/>
        <dsp:cNvSpPr/>
      </dsp:nvSpPr>
      <dsp:spPr>
        <a:xfrm>
          <a:off x="0" y="1979578"/>
          <a:ext cx="5272392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399EF87-7F89-4E5C-94B7-6A136360A378}">
      <dsp:nvSpPr>
        <dsp:cNvPr id="0" name=""/>
        <dsp:cNvSpPr/>
      </dsp:nvSpPr>
      <dsp:spPr>
        <a:xfrm>
          <a:off x="0" y="1979578"/>
          <a:ext cx="5272392" cy="49489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Victim’s story was out of order</a:t>
          </a:r>
        </a:p>
      </dsp:txBody>
      <dsp:txXfrm>
        <a:off x="0" y="1979578"/>
        <a:ext cx="5272392" cy="494894"/>
      </dsp:txXfrm>
    </dsp:sp>
    <dsp:sp modelId="{23404133-6EC0-486C-BAF8-74BAB52CC46C}">
      <dsp:nvSpPr>
        <dsp:cNvPr id="0" name=""/>
        <dsp:cNvSpPr/>
      </dsp:nvSpPr>
      <dsp:spPr>
        <a:xfrm>
          <a:off x="0" y="2474473"/>
          <a:ext cx="5272392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5C931EE-6E8D-4112-940B-ADE0299272F8}">
      <dsp:nvSpPr>
        <dsp:cNvPr id="0" name=""/>
        <dsp:cNvSpPr/>
      </dsp:nvSpPr>
      <dsp:spPr>
        <a:xfrm>
          <a:off x="0" y="2474473"/>
          <a:ext cx="5272392" cy="49489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Victim didn’t report to police</a:t>
          </a:r>
        </a:p>
      </dsp:txBody>
      <dsp:txXfrm>
        <a:off x="0" y="2474473"/>
        <a:ext cx="5272392" cy="494894"/>
      </dsp:txXfrm>
    </dsp:sp>
    <dsp:sp modelId="{071CBC13-105C-48D3-9178-A51194BD9FFE}">
      <dsp:nvSpPr>
        <dsp:cNvPr id="0" name=""/>
        <dsp:cNvSpPr/>
      </dsp:nvSpPr>
      <dsp:spPr>
        <a:xfrm>
          <a:off x="0" y="2969368"/>
          <a:ext cx="5272392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F4164EE-36B0-4271-A9C4-678CAEFC1036}">
      <dsp:nvSpPr>
        <dsp:cNvPr id="0" name=""/>
        <dsp:cNvSpPr/>
      </dsp:nvSpPr>
      <dsp:spPr>
        <a:xfrm>
          <a:off x="0" y="2969368"/>
          <a:ext cx="5272392" cy="49489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Victim’s story changed</a:t>
          </a:r>
        </a:p>
      </dsp:txBody>
      <dsp:txXfrm>
        <a:off x="0" y="2969368"/>
        <a:ext cx="5272392" cy="494894"/>
      </dsp:txXfrm>
    </dsp:sp>
    <dsp:sp modelId="{F3E1FB58-025F-44C0-BC61-26B7EE4DB617}">
      <dsp:nvSpPr>
        <dsp:cNvPr id="0" name=""/>
        <dsp:cNvSpPr/>
      </dsp:nvSpPr>
      <dsp:spPr>
        <a:xfrm>
          <a:off x="0" y="3464263"/>
          <a:ext cx="5272392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7B15590-3AEB-4A8F-B248-613530955C2F}">
      <dsp:nvSpPr>
        <dsp:cNvPr id="0" name=""/>
        <dsp:cNvSpPr/>
      </dsp:nvSpPr>
      <dsp:spPr>
        <a:xfrm>
          <a:off x="0" y="3464263"/>
          <a:ext cx="5272392" cy="49489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Victim displayed “inappropriate” emotions after the assault</a:t>
          </a:r>
        </a:p>
      </dsp:txBody>
      <dsp:txXfrm>
        <a:off x="0" y="3464263"/>
        <a:ext cx="5272392" cy="49489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A6558F8-0058-43A7-AB8E-9536AB535EA3}">
      <dsp:nvSpPr>
        <dsp:cNvPr id="0" name=""/>
        <dsp:cNvSpPr/>
      </dsp:nvSpPr>
      <dsp:spPr>
        <a:xfrm>
          <a:off x="0" y="1933"/>
          <a:ext cx="5272392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94E21A3-E973-4973-9FFD-B9A8365A9394}">
      <dsp:nvSpPr>
        <dsp:cNvPr id="0" name=""/>
        <dsp:cNvSpPr/>
      </dsp:nvSpPr>
      <dsp:spPr>
        <a:xfrm>
          <a:off x="0" y="1933"/>
          <a:ext cx="5272392" cy="131843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/>
            <a:t>Victim was difficult to follow and story did not flow linearly</a:t>
          </a:r>
        </a:p>
      </dsp:txBody>
      <dsp:txXfrm>
        <a:off x="0" y="1933"/>
        <a:ext cx="5272392" cy="1318430"/>
      </dsp:txXfrm>
    </dsp:sp>
    <dsp:sp modelId="{25F46344-0BE9-44AD-A0BD-32F6318AD731}">
      <dsp:nvSpPr>
        <dsp:cNvPr id="0" name=""/>
        <dsp:cNvSpPr/>
      </dsp:nvSpPr>
      <dsp:spPr>
        <a:xfrm>
          <a:off x="0" y="1320363"/>
          <a:ext cx="5272392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B51F6CB-8241-45D5-B9D8-A014196DF3B9}">
      <dsp:nvSpPr>
        <dsp:cNvPr id="0" name=""/>
        <dsp:cNvSpPr/>
      </dsp:nvSpPr>
      <dsp:spPr>
        <a:xfrm>
          <a:off x="0" y="1320363"/>
          <a:ext cx="5272392" cy="131843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/>
            <a:t>Inconsistent statements </a:t>
          </a:r>
          <a:r>
            <a:rPr lang="en-US" sz="2800" i="1" kern="1200"/>
            <a:t>– </a:t>
          </a:r>
          <a:r>
            <a:rPr lang="en-US" sz="2800" kern="1200"/>
            <a:t>especially in the timeline and peripheral details not focused on during event</a:t>
          </a:r>
        </a:p>
      </dsp:txBody>
      <dsp:txXfrm>
        <a:off x="0" y="1320363"/>
        <a:ext cx="5272392" cy="1318430"/>
      </dsp:txXfrm>
    </dsp:sp>
    <dsp:sp modelId="{719D3712-96E5-46A4-8A19-210FFEAAFD2A}">
      <dsp:nvSpPr>
        <dsp:cNvPr id="0" name=""/>
        <dsp:cNvSpPr/>
      </dsp:nvSpPr>
      <dsp:spPr>
        <a:xfrm>
          <a:off x="0" y="2638794"/>
          <a:ext cx="5272392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52DDB45-F2BB-400D-9D0B-F47BB7E628DB}">
      <dsp:nvSpPr>
        <dsp:cNvPr id="0" name=""/>
        <dsp:cNvSpPr/>
      </dsp:nvSpPr>
      <dsp:spPr>
        <a:xfrm>
          <a:off x="0" y="2638794"/>
          <a:ext cx="5272392" cy="131843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/>
            <a:t>Emotional numbing and inability to feel physical pain.</a:t>
          </a:r>
        </a:p>
      </dsp:txBody>
      <dsp:txXfrm>
        <a:off x="0" y="2638794"/>
        <a:ext cx="5272392" cy="131843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1E2190D-2DBB-4D24-8044-56C77AB7D409}">
      <dsp:nvSpPr>
        <dsp:cNvPr id="0" name=""/>
        <dsp:cNvSpPr/>
      </dsp:nvSpPr>
      <dsp:spPr>
        <a:xfrm>
          <a:off x="0" y="0"/>
          <a:ext cx="3000374" cy="2874882"/>
        </a:xfrm>
        <a:prstGeom prst="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33921" tIns="330200" rIns="233921" bIns="330200" numCol="1" spcCol="1270" anchor="t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/>
            <a:t>Ask them what they saw</a:t>
          </a:r>
        </a:p>
      </dsp:txBody>
      <dsp:txXfrm>
        <a:off x="0" y="1092455"/>
        <a:ext cx="3000374" cy="1724929"/>
      </dsp:txXfrm>
    </dsp:sp>
    <dsp:sp modelId="{E25BA0C2-D83B-4701-9EDE-CC7EBC80BD19}">
      <dsp:nvSpPr>
        <dsp:cNvPr id="0" name=""/>
        <dsp:cNvSpPr/>
      </dsp:nvSpPr>
      <dsp:spPr>
        <a:xfrm>
          <a:off x="1068954" y="287488"/>
          <a:ext cx="862464" cy="862464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7241" tIns="12700" rIns="67241" bIns="12700" numCol="1" spcCol="1270" anchor="ctr" anchorCtr="0">
          <a:noAutofit/>
        </a:bodyPr>
        <a:lstStyle/>
        <a:p>
          <a:pPr marL="0" lvl="0" indent="0" algn="ctr" defTabSz="2000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500" kern="1200"/>
            <a:t>1</a:t>
          </a:r>
        </a:p>
      </dsp:txBody>
      <dsp:txXfrm>
        <a:off x="1195259" y="413793"/>
        <a:ext cx="609854" cy="609854"/>
      </dsp:txXfrm>
    </dsp:sp>
    <dsp:sp modelId="{DFF9626E-F136-4661-92EF-A9C21B331845}">
      <dsp:nvSpPr>
        <dsp:cNvPr id="0" name=""/>
        <dsp:cNvSpPr/>
      </dsp:nvSpPr>
      <dsp:spPr>
        <a:xfrm>
          <a:off x="0" y="2874811"/>
          <a:ext cx="3000374" cy="72"/>
        </a:xfrm>
        <a:prstGeom prst="rect">
          <a:avLst/>
        </a:prstGeom>
        <a:solidFill>
          <a:schemeClr val="accent2">
            <a:hueOff val="22688"/>
            <a:satOff val="2608"/>
            <a:lumOff val="-2079"/>
            <a:alphaOff val="0"/>
          </a:schemeClr>
        </a:solidFill>
        <a:ln w="15875" cap="flat" cmpd="sng" algn="ctr">
          <a:solidFill>
            <a:schemeClr val="accent2">
              <a:hueOff val="22688"/>
              <a:satOff val="2608"/>
              <a:lumOff val="-2079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17392A6-E4EC-42AC-8ECC-4690A9340BD7}">
      <dsp:nvSpPr>
        <dsp:cNvPr id="0" name=""/>
        <dsp:cNvSpPr/>
      </dsp:nvSpPr>
      <dsp:spPr>
        <a:xfrm>
          <a:off x="3300411" y="0"/>
          <a:ext cx="3000374" cy="2874882"/>
        </a:xfrm>
        <a:prstGeom prst="rect">
          <a:avLst/>
        </a:prstGeom>
        <a:solidFill>
          <a:schemeClr val="accent2">
            <a:tint val="40000"/>
            <a:alpha val="90000"/>
            <a:hueOff val="214651"/>
            <a:satOff val="3964"/>
            <a:lumOff val="-442"/>
            <a:alphaOff val="0"/>
          </a:schemeClr>
        </a:solidFill>
        <a:ln w="15875" cap="flat" cmpd="sng" algn="ctr">
          <a:solidFill>
            <a:schemeClr val="accent2">
              <a:tint val="40000"/>
              <a:alpha val="90000"/>
              <a:hueOff val="214651"/>
              <a:satOff val="3964"/>
              <a:lumOff val="-442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33921" tIns="330200" rIns="233921" bIns="330200" numCol="1" spcCol="1270" anchor="t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/>
            <a:t>Ask them what they heard</a:t>
          </a:r>
        </a:p>
      </dsp:txBody>
      <dsp:txXfrm>
        <a:off x="3300411" y="1092455"/>
        <a:ext cx="3000374" cy="1724929"/>
      </dsp:txXfrm>
    </dsp:sp>
    <dsp:sp modelId="{C85AF50E-B3ED-463D-87B3-BD528536446A}">
      <dsp:nvSpPr>
        <dsp:cNvPr id="0" name=""/>
        <dsp:cNvSpPr/>
      </dsp:nvSpPr>
      <dsp:spPr>
        <a:xfrm>
          <a:off x="4369366" y="287488"/>
          <a:ext cx="862464" cy="862464"/>
        </a:xfrm>
        <a:prstGeom prst="ellipse">
          <a:avLst/>
        </a:prstGeom>
        <a:solidFill>
          <a:schemeClr val="accent2">
            <a:hueOff val="45376"/>
            <a:satOff val="5216"/>
            <a:lumOff val="-4157"/>
            <a:alphaOff val="0"/>
          </a:schemeClr>
        </a:solidFill>
        <a:ln w="15875" cap="flat" cmpd="sng" algn="ctr">
          <a:solidFill>
            <a:schemeClr val="accent2">
              <a:hueOff val="45376"/>
              <a:satOff val="5216"/>
              <a:lumOff val="-4157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7241" tIns="12700" rIns="67241" bIns="12700" numCol="1" spcCol="1270" anchor="ctr" anchorCtr="0">
          <a:noAutofit/>
        </a:bodyPr>
        <a:lstStyle/>
        <a:p>
          <a:pPr marL="0" lvl="0" indent="0" algn="ctr" defTabSz="2000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500" kern="1200"/>
            <a:t>2</a:t>
          </a:r>
        </a:p>
      </dsp:txBody>
      <dsp:txXfrm>
        <a:off x="4495671" y="413793"/>
        <a:ext cx="609854" cy="609854"/>
      </dsp:txXfrm>
    </dsp:sp>
    <dsp:sp modelId="{2A9843D4-D3BB-437A-BD96-AF07291ACBEA}">
      <dsp:nvSpPr>
        <dsp:cNvPr id="0" name=""/>
        <dsp:cNvSpPr/>
      </dsp:nvSpPr>
      <dsp:spPr>
        <a:xfrm>
          <a:off x="3300411" y="2874811"/>
          <a:ext cx="3000374" cy="72"/>
        </a:xfrm>
        <a:prstGeom prst="rect">
          <a:avLst/>
        </a:prstGeom>
        <a:solidFill>
          <a:schemeClr val="accent2">
            <a:hueOff val="68064"/>
            <a:satOff val="7823"/>
            <a:lumOff val="-6236"/>
            <a:alphaOff val="0"/>
          </a:schemeClr>
        </a:solidFill>
        <a:ln w="15875" cap="flat" cmpd="sng" algn="ctr">
          <a:solidFill>
            <a:schemeClr val="accent2">
              <a:hueOff val="68064"/>
              <a:satOff val="7823"/>
              <a:lumOff val="-623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E8DF1FF-7D69-4C08-9A39-55CF25A19DD4}">
      <dsp:nvSpPr>
        <dsp:cNvPr id="0" name=""/>
        <dsp:cNvSpPr/>
      </dsp:nvSpPr>
      <dsp:spPr>
        <a:xfrm>
          <a:off x="6600822" y="0"/>
          <a:ext cx="3000374" cy="2874882"/>
        </a:xfrm>
        <a:prstGeom prst="rect">
          <a:avLst/>
        </a:prstGeom>
        <a:solidFill>
          <a:schemeClr val="accent2">
            <a:tint val="40000"/>
            <a:alpha val="90000"/>
            <a:hueOff val="429303"/>
            <a:satOff val="7928"/>
            <a:lumOff val="-885"/>
            <a:alphaOff val="0"/>
          </a:schemeClr>
        </a:solidFill>
        <a:ln w="15875" cap="flat" cmpd="sng" algn="ctr">
          <a:solidFill>
            <a:schemeClr val="accent2">
              <a:tint val="40000"/>
              <a:alpha val="90000"/>
              <a:hueOff val="429303"/>
              <a:satOff val="7928"/>
              <a:lumOff val="-88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33921" tIns="330200" rIns="233921" bIns="330200" numCol="1" spcCol="1270" anchor="t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/>
            <a:t>Ask them what they felt</a:t>
          </a:r>
        </a:p>
      </dsp:txBody>
      <dsp:txXfrm>
        <a:off x="6600822" y="1092455"/>
        <a:ext cx="3000374" cy="1724929"/>
      </dsp:txXfrm>
    </dsp:sp>
    <dsp:sp modelId="{8C5A4DC0-6664-4C50-9441-D365EE443F3B}">
      <dsp:nvSpPr>
        <dsp:cNvPr id="0" name=""/>
        <dsp:cNvSpPr/>
      </dsp:nvSpPr>
      <dsp:spPr>
        <a:xfrm>
          <a:off x="7669777" y="287488"/>
          <a:ext cx="862464" cy="862464"/>
        </a:xfrm>
        <a:prstGeom prst="ellipse">
          <a:avLst/>
        </a:prstGeom>
        <a:solidFill>
          <a:schemeClr val="accent2">
            <a:hueOff val="90751"/>
            <a:satOff val="10431"/>
            <a:lumOff val="-8314"/>
            <a:alphaOff val="0"/>
          </a:schemeClr>
        </a:solidFill>
        <a:ln w="15875" cap="flat" cmpd="sng" algn="ctr">
          <a:solidFill>
            <a:schemeClr val="accent2">
              <a:hueOff val="90751"/>
              <a:satOff val="10431"/>
              <a:lumOff val="-8314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7241" tIns="12700" rIns="67241" bIns="12700" numCol="1" spcCol="1270" anchor="ctr" anchorCtr="0">
          <a:noAutofit/>
        </a:bodyPr>
        <a:lstStyle/>
        <a:p>
          <a:pPr marL="0" lvl="0" indent="0" algn="ctr" defTabSz="2000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500" kern="1200"/>
            <a:t>3</a:t>
          </a:r>
        </a:p>
      </dsp:txBody>
      <dsp:txXfrm>
        <a:off x="7796082" y="413793"/>
        <a:ext cx="609854" cy="609854"/>
      </dsp:txXfrm>
    </dsp:sp>
    <dsp:sp modelId="{9C82EABF-FF89-480F-B6BB-7B17A70C3CA0}">
      <dsp:nvSpPr>
        <dsp:cNvPr id="0" name=""/>
        <dsp:cNvSpPr/>
      </dsp:nvSpPr>
      <dsp:spPr>
        <a:xfrm>
          <a:off x="6600822" y="2874811"/>
          <a:ext cx="3000374" cy="72"/>
        </a:xfrm>
        <a:prstGeom prst="rect">
          <a:avLst/>
        </a:prstGeom>
        <a:solidFill>
          <a:schemeClr val="accent2">
            <a:hueOff val="113439"/>
            <a:satOff val="13039"/>
            <a:lumOff val="-10393"/>
            <a:alphaOff val="0"/>
          </a:schemeClr>
        </a:solidFill>
        <a:ln w="15875" cap="flat" cmpd="sng" algn="ctr">
          <a:solidFill>
            <a:schemeClr val="accent2">
              <a:hueOff val="113439"/>
              <a:satOff val="13039"/>
              <a:lumOff val="-1039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9D6ED0C-6C6F-48CD-8C2A-22D1F54D1C6A}">
      <dsp:nvSpPr>
        <dsp:cNvPr id="0" name=""/>
        <dsp:cNvSpPr/>
      </dsp:nvSpPr>
      <dsp:spPr>
        <a:xfrm>
          <a:off x="0" y="55503"/>
          <a:ext cx="5914209" cy="1441440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75000"/>
                <a:satMod val="120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50800" dist="25400" dir="5400000" rotWithShape="0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20400000"/>
          </a:lightRig>
        </a:scene3d>
        <a:sp3d>
          <a:bevelT w="50800" h="12700" prst="softRound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“She is really violent and I am going to make sure that she goes to jail for a long time.”</a:t>
          </a:r>
        </a:p>
      </dsp:txBody>
      <dsp:txXfrm>
        <a:off x="70365" y="125868"/>
        <a:ext cx="5773479" cy="1300710"/>
      </dsp:txXfrm>
    </dsp:sp>
    <dsp:sp modelId="{8AFF0F01-33CF-4B4D-AD79-B7D2AA7BD73A}">
      <dsp:nvSpPr>
        <dsp:cNvPr id="0" name=""/>
        <dsp:cNvSpPr/>
      </dsp:nvSpPr>
      <dsp:spPr>
        <a:xfrm>
          <a:off x="0" y="1577583"/>
          <a:ext cx="5914209" cy="1441440"/>
        </a:xfrm>
        <a:prstGeom prst="roundRect">
          <a:avLst/>
        </a:prstGeom>
        <a:gradFill rotWithShape="0">
          <a:gsLst>
            <a:gs pos="0">
              <a:schemeClr val="accent2">
                <a:hueOff val="56720"/>
                <a:satOff val="6519"/>
                <a:lumOff val="-5196"/>
                <a:alphaOff val="0"/>
              </a:schemeClr>
            </a:gs>
            <a:gs pos="100000">
              <a:schemeClr val="accent2">
                <a:hueOff val="56720"/>
                <a:satOff val="6519"/>
                <a:lumOff val="-5196"/>
                <a:alphaOff val="0"/>
                <a:shade val="75000"/>
                <a:satMod val="120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50800" dist="25400" dir="5400000" rotWithShape="0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20400000"/>
          </a:lightRig>
        </a:scene3d>
        <a:sp3d>
          <a:bevelT w="50800" h="12700" prst="softRound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/>
            <a:t>“I’m going to get full custody and she will never see that child again.”</a:t>
          </a:r>
        </a:p>
      </dsp:txBody>
      <dsp:txXfrm>
        <a:off x="70365" y="1647948"/>
        <a:ext cx="5773479" cy="1300710"/>
      </dsp:txXfrm>
    </dsp:sp>
    <dsp:sp modelId="{461AA9E8-D0B5-4F70-A83D-9139E7D9DED3}">
      <dsp:nvSpPr>
        <dsp:cNvPr id="0" name=""/>
        <dsp:cNvSpPr/>
      </dsp:nvSpPr>
      <dsp:spPr>
        <a:xfrm>
          <a:off x="0" y="3099663"/>
          <a:ext cx="5914209" cy="1441440"/>
        </a:xfrm>
        <a:prstGeom prst="roundRect">
          <a:avLst/>
        </a:prstGeom>
        <a:gradFill rotWithShape="0">
          <a:gsLst>
            <a:gs pos="0">
              <a:schemeClr val="accent2">
                <a:hueOff val="113439"/>
                <a:satOff val="13039"/>
                <a:lumOff val="-10393"/>
                <a:alphaOff val="0"/>
              </a:schemeClr>
            </a:gs>
            <a:gs pos="100000">
              <a:schemeClr val="accent2">
                <a:hueOff val="113439"/>
                <a:satOff val="13039"/>
                <a:lumOff val="-10393"/>
                <a:alphaOff val="0"/>
                <a:shade val="75000"/>
                <a:satMod val="120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50800" dist="25400" dir="5400000" rotWithShape="0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20400000"/>
          </a:lightRig>
        </a:scene3d>
        <a:sp3d>
          <a:bevelT w="50800" h="12700" prst="softRound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/>
            <a:t>“She’s been a meth addict the whole time I’ve been with her.” </a:t>
          </a:r>
        </a:p>
      </dsp:txBody>
      <dsp:txXfrm>
        <a:off x="70365" y="3170028"/>
        <a:ext cx="5773479" cy="1300710"/>
      </dsp:txXfrm>
    </dsp:sp>
    <dsp:sp modelId="{199D6BED-C015-4D1E-B043-41404E394831}">
      <dsp:nvSpPr>
        <dsp:cNvPr id="0" name=""/>
        <dsp:cNvSpPr/>
      </dsp:nvSpPr>
      <dsp:spPr>
        <a:xfrm>
          <a:off x="0" y="4541103"/>
          <a:ext cx="5914209" cy="6520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7776" tIns="35560" rIns="199136" bIns="35560" numCol="1" spcCol="1270" anchor="t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200" kern="1200"/>
            <a:t>But when you ask about treatment, they’re not interested.</a:t>
          </a:r>
        </a:p>
      </dsp:txBody>
      <dsp:txXfrm>
        <a:off x="0" y="4541103"/>
        <a:ext cx="5914209" cy="652050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913A4E1-6A99-4427-92BD-79FA7A1686FC}">
      <dsp:nvSpPr>
        <dsp:cNvPr id="0" name=""/>
        <dsp:cNvSpPr/>
      </dsp:nvSpPr>
      <dsp:spPr>
        <a:xfrm>
          <a:off x="0" y="51453"/>
          <a:ext cx="5914209" cy="1667250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75000"/>
                <a:satMod val="120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50800" dist="25400" dir="5400000" rotWithShape="0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20400000"/>
          </a:lightRig>
        </a:scene3d>
        <a:sp3d>
          <a:bevelT w="50800" h="12700" prst="softRound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“I spoke to the chief of police and he told me I need to keep my child away from her. His name is Joe Greeley. Do you want his phone number?”</a:t>
          </a:r>
        </a:p>
      </dsp:txBody>
      <dsp:txXfrm>
        <a:off x="81388" y="132841"/>
        <a:ext cx="5751433" cy="1504474"/>
      </dsp:txXfrm>
    </dsp:sp>
    <dsp:sp modelId="{BB7CA42D-8603-4D41-AE29-078F4932CDEF}">
      <dsp:nvSpPr>
        <dsp:cNvPr id="0" name=""/>
        <dsp:cNvSpPr/>
      </dsp:nvSpPr>
      <dsp:spPr>
        <a:xfrm>
          <a:off x="0" y="1790703"/>
          <a:ext cx="5914209" cy="1667250"/>
        </a:xfrm>
        <a:prstGeom prst="roundRect">
          <a:avLst/>
        </a:prstGeom>
        <a:gradFill rotWithShape="0">
          <a:gsLst>
            <a:gs pos="0">
              <a:schemeClr val="accent2">
                <a:hueOff val="56720"/>
                <a:satOff val="6519"/>
                <a:lumOff val="-5196"/>
                <a:alphaOff val="0"/>
              </a:schemeClr>
            </a:gs>
            <a:gs pos="100000">
              <a:schemeClr val="accent2">
                <a:hueOff val="56720"/>
                <a:satOff val="6519"/>
                <a:lumOff val="-5196"/>
                <a:alphaOff val="0"/>
                <a:shade val="75000"/>
                <a:satMod val="120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50800" dist="25400" dir="5400000" rotWithShape="0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20400000"/>
          </a:lightRig>
        </a:scene3d>
        <a:sp3d>
          <a:bevelT w="50800" h="12700" prst="softRound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“The DA agrees with me and is pressing charges.”</a:t>
          </a:r>
        </a:p>
      </dsp:txBody>
      <dsp:txXfrm>
        <a:off x="81388" y="1872091"/>
        <a:ext cx="5751433" cy="1504474"/>
      </dsp:txXfrm>
    </dsp:sp>
    <dsp:sp modelId="{8A82EE51-A00D-4410-A796-80C7DE530613}">
      <dsp:nvSpPr>
        <dsp:cNvPr id="0" name=""/>
        <dsp:cNvSpPr/>
      </dsp:nvSpPr>
      <dsp:spPr>
        <a:xfrm>
          <a:off x="0" y="3529953"/>
          <a:ext cx="5914209" cy="1667250"/>
        </a:xfrm>
        <a:prstGeom prst="roundRect">
          <a:avLst/>
        </a:prstGeom>
        <a:gradFill rotWithShape="0">
          <a:gsLst>
            <a:gs pos="0">
              <a:schemeClr val="accent2">
                <a:hueOff val="113439"/>
                <a:satOff val="13039"/>
                <a:lumOff val="-10393"/>
                <a:alphaOff val="0"/>
              </a:schemeClr>
            </a:gs>
            <a:gs pos="100000">
              <a:schemeClr val="accent2">
                <a:hueOff val="113439"/>
                <a:satOff val="13039"/>
                <a:lumOff val="-10393"/>
                <a:alphaOff val="0"/>
                <a:shade val="75000"/>
                <a:satMod val="120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50800" dist="25400" dir="5400000" rotWithShape="0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20400000"/>
          </a:lightRig>
        </a:scene3d>
        <a:sp3d>
          <a:bevelT w="50800" h="12700" prst="softRound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“Even her parents know how violent she is. She has been violent her whole life.”</a:t>
          </a:r>
        </a:p>
      </dsp:txBody>
      <dsp:txXfrm>
        <a:off x="81388" y="3611341"/>
        <a:ext cx="5751433" cy="1504474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913A4E1-6A99-4427-92BD-79FA7A1686FC}">
      <dsp:nvSpPr>
        <dsp:cNvPr id="0" name=""/>
        <dsp:cNvSpPr/>
      </dsp:nvSpPr>
      <dsp:spPr>
        <a:xfrm>
          <a:off x="0" y="46953"/>
          <a:ext cx="5914209" cy="1662570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75000"/>
                <a:satMod val="120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50800" dist="25400" dir="5400000" rotWithShape="0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20400000"/>
          </a:lightRig>
        </a:scene3d>
        <a:sp3d>
          <a:bevelT w="50800" h="12700" prst="softRound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kern="1200" dirty="0">
              <a:solidFill>
                <a:schemeClr val="tx1"/>
              </a:solidFill>
            </a:rPr>
            <a:t>They’ll learn your first name and then use it in the conversation.</a:t>
          </a:r>
          <a:endParaRPr lang="en-US" sz="2900" kern="1200" dirty="0"/>
        </a:p>
      </dsp:txBody>
      <dsp:txXfrm>
        <a:off x="81160" y="128113"/>
        <a:ext cx="5751889" cy="1500250"/>
      </dsp:txXfrm>
    </dsp:sp>
    <dsp:sp modelId="{BB7CA42D-8603-4D41-AE29-078F4932CDEF}">
      <dsp:nvSpPr>
        <dsp:cNvPr id="0" name=""/>
        <dsp:cNvSpPr/>
      </dsp:nvSpPr>
      <dsp:spPr>
        <a:xfrm>
          <a:off x="0" y="1793043"/>
          <a:ext cx="5914209" cy="1662570"/>
        </a:xfrm>
        <a:prstGeom prst="roundRect">
          <a:avLst/>
        </a:prstGeom>
        <a:gradFill rotWithShape="0">
          <a:gsLst>
            <a:gs pos="0">
              <a:schemeClr val="accent2">
                <a:hueOff val="56720"/>
                <a:satOff val="6519"/>
                <a:lumOff val="-5196"/>
                <a:alphaOff val="0"/>
              </a:schemeClr>
            </a:gs>
            <a:gs pos="100000">
              <a:schemeClr val="accent2">
                <a:hueOff val="56720"/>
                <a:satOff val="6519"/>
                <a:lumOff val="-5196"/>
                <a:alphaOff val="0"/>
                <a:shade val="75000"/>
                <a:satMod val="120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50800" dist="25400" dir="5400000" rotWithShape="0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20400000"/>
          </a:lightRig>
        </a:scene3d>
        <a:sp3d>
          <a:bevelT w="50800" h="12700" prst="softRound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kern="1200" dirty="0">
              <a:solidFill>
                <a:schemeClr val="tx1"/>
              </a:solidFill>
            </a:rPr>
            <a:t>They take control of the conversation</a:t>
          </a:r>
          <a:endParaRPr lang="en-US" sz="2900" kern="1200" dirty="0"/>
        </a:p>
      </dsp:txBody>
      <dsp:txXfrm>
        <a:off x="81160" y="1874203"/>
        <a:ext cx="5751889" cy="1500250"/>
      </dsp:txXfrm>
    </dsp:sp>
    <dsp:sp modelId="{8A82EE51-A00D-4410-A796-80C7DE530613}">
      <dsp:nvSpPr>
        <dsp:cNvPr id="0" name=""/>
        <dsp:cNvSpPr/>
      </dsp:nvSpPr>
      <dsp:spPr>
        <a:xfrm>
          <a:off x="0" y="3539133"/>
          <a:ext cx="5914209" cy="1662570"/>
        </a:xfrm>
        <a:prstGeom prst="roundRect">
          <a:avLst/>
        </a:prstGeom>
        <a:gradFill rotWithShape="0">
          <a:gsLst>
            <a:gs pos="0">
              <a:schemeClr val="accent2">
                <a:hueOff val="113439"/>
                <a:satOff val="13039"/>
                <a:lumOff val="-10393"/>
                <a:alphaOff val="0"/>
              </a:schemeClr>
            </a:gs>
            <a:gs pos="100000">
              <a:schemeClr val="accent2">
                <a:hueOff val="113439"/>
                <a:satOff val="13039"/>
                <a:lumOff val="-10393"/>
                <a:alphaOff val="0"/>
                <a:shade val="75000"/>
                <a:satMod val="120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50800" dist="25400" dir="5400000" rotWithShape="0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20400000"/>
          </a:lightRig>
        </a:scene3d>
        <a:sp3d>
          <a:bevelT w="50800" h="12700" prst="softRound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kern="1200" dirty="0">
              <a:solidFill>
                <a:schemeClr val="tx1"/>
              </a:solidFill>
            </a:rPr>
            <a:t>“When should I expect a call back from you?” </a:t>
          </a:r>
        </a:p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Wingdings" panose="05000000000000000000" pitchFamily="2" charset="2"/>
            <a:buNone/>
          </a:pPr>
          <a:r>
            <a:rPr lang="en-US" sz="2900" kern="1200" dirty="0">
              <a:solidFill>
                <a:schemeClr val="tx1"/>
              </a:solidFill>
            </a:rPr>
            <a:t>“What’s your direct phone line?”</a:t>
          </a:r>
          <a:endParaRPr lang="en-US" sz="2900" kern="1200" dirty="0"/>
        </a:p>
      </dsp:txBody>
      <dsp:txXfrm>
        <a:off x="81160" y="3620293"/>
        <a:ext cx="5751889" cy="1500250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F8B22D4-357E-4DBE-8D5D-BB34F6D7A4E3}">
      <dsp:nvSpPr>
        <dsp:cNvPr id="0" name=""/>
        <dsp:cNvSpPr/>
      </dsp:nvSpPr>
      <dsp:spPr>
        <a:xfrm>
          <a:off x="0" y="640"/>
          <a:ext cx="5914209" cy="1499250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477BC19-869F-41FC-81E6-CF1977E30564}">
      <dsp:nvSpPr>
        <dsp:cNvPr id="0" name=""/>
        <dsp:cNvSpPr/>
      </dsp:nvSpPr>
      <dsp:spPr>
        <a:xfrm>
          <a:off x="453523" y="337971"/>
          <a:ext cx="824587" cy="824587"/>
        </a:xfrm>
        <a:prstGeom prst="rect">
          <a:avLst/>
        </a:prstGeom>
        <a:blipFill rotWithShape="1">
          <a:blip xmlns:r="http://schemas.openxmlformats.org/officeDocument/2006/relationships" r:embed="rId1"/>
          <a:srcRect/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E9D7A34-27EB-475C-A785-15E4BAC9D9BF}">
      <dsp:nvSpPr>
        <dsp:cNvPr id="0" name=""/>
        <dsp:cNvSpPr/>
      </dsp:nvSpPr>
      <dsp:spPr>
        <a:xfrm>
          <a:off x="1731633" y="640"/>
          <a:ext cx="4182575" cy="14992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8671" tIns="158671" rIns="158671" bIns="158671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“She’s so violent she even had an incident with someone at the battered women's shelter. I mean homeless shelter. Whatever.”</a:t>
          </a:r>
        </a:p>
      </dsp:txBody>
      <dsp:txXfrm>
        <a:off x="1731633" y="640"/>
        <a:ext cx="4182575" cy="1499250"/>
      </dsp:txXfrm>
    </dsp:sp>
    <dsp:sp modelId="{1B1FDFE2-E497-4CF4-8D3A-B66A782321B4}">
      <dsp:nvSpPr>
        <dsp:cNvPr id="0" name=""/>
        <dsp:cNvSpPr/>
      </dsp:nvSpPr>
      <dsp:spPr>
        <a:xfrm>
          <a:off x="0" y="1874703"/>
          <a:ext cx="5914209" cy="1499250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617F49B-1AAC-4A80-9325-0908C3F12F87}">
      <dsp:nvSpPr>
        <dsp:cNvPr id="0" name=""/>
        <dsp:cNvSpPr/>
      </dsp:nvSpPr>
      <dsp:spPr>
        <a:xfrm>
          <a:off x="453523" y="2212034"/>
          <a:ext cx="824587" cy="824587"/>
        </a:xfrm>
        <a:prstGeom prst="rect">
          <a:avLst/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27C7C96-079C-4627-9183-35E912559D0E}">
      <dsp:nvSpPr>
        <dsp:cNvPr id="0" name=""/>
        <dsp:cNvSpPr/>
      </dsp:nvSpPr>
      <dsp:spPr>
        <a:xfrm>
          <a:off x="1731633" y="1874703"/>
          <a:ext cx="4182575" cy="14992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8671" tIns="158671" rIns="158671" bIns="158671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/>
            <a:t>“After she assaulted me, I was scared when she took our son and ran because she’s disappeared for a year at a time in the past. But each time I found her: San Antonio, El Paso, Abilene. I always found her.”</a:t>
          </a:r>
        </a:p>
      </dsp:txBody>
      <dsp:txXfrm>
        <a:off x="1731633" y="1874703"/>
        <a:ext cx="4182575" cy="1499250"/>
      </dsp:txXfrm>
    </dsp:sp>
    <dsp:sp modelId="{AFD10423-1D36-4C2E-BFA1-D8D2C0816413}">
      <dsp:nvSpPr>
        <dsp:cNvPr id="0" name=""/>
        <dsp:cNvSpPr/>
      </dsp:nvSpPr>
      <dsp:spPr>
        <a:xfrm>
          <a:off x="0" y="3748766"/>
          <a:ext cx="5914209" cy="1499250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58A09CB-EB87-4A85-B076-890643C7829E}">
      <dsp:nvSpPr>
        <dsp:cNvPr id="0" name=""/>
        <dsp:cNvSpPr/>
      </dsp:nvSpPr>
      <dsp:spPr>
        <a:xfrm>
          <a:off x="453523" y="4086097"/>
          <a:ext cx="824587" cy="824587"/>
        </a:xfrm>
        <a:prstGeom prst="rect">
          <a:avLst/>
        </a:prstGeom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5203217-B03C-40DF-BAA6-E14FE6DCAF7E}">
      <dsp:nvSpPr>
        <dsp:cNvPr id="0" name=""/>
        <dsp:cNvSpPr/>
      </dsp:nvSpPr>
      <dsp:spPr>
        <a:xfrm>
          <a:off x="1731633" y="3748766"/>
          <a:ext cx="4182575" cy="14992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8671" tIns="158671" rIns="158671" bIns="158671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/>
            <a:t>“I – I mean she – came home from work and was angry about the kids on the PlayStation. She started screaming…”</a:t>
          </a:r>
        </a:p>
      </dsp:txBody>
      <dsp:txXfrm>
        <a:off x="1731633" y="3748766"/>
        <a:ext cx="4182575" cy="149925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16/7/layout/BasicLinearProcessNumbered">
  <dgm:title val="Basic Linear Process Numbered"/>
  <dgm:desc val="Used to show a progression; a timeline; sequential steps in a task, process, or workflow; or to emphasize movement or direction. Automatic numbers have been introduced to show the steps of the process which appears in a circle. Level 1 and Level 2 text appear in a rectangle."/>
  <dgm:catLst>
    <dgm:cat type="process" pri="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101" type="sibTrans" cxnId="4">
          <dgm:prSet phldrT="1"/>
          <dgm:t>
            <a:bodyPr/>
            <a:lstStyle/>
            <a:p>
              <a:r>
                <a:t>1</a:t>
              </a:r>
            </a:p>
          </dgm:t>
        </dgm:pt>
        <dgm:pt modelId="201" type="sibTrans" cxnId="5">
          <dgm:prSet phldrT="2"/>
          <dgm:t>
            <a:bodyPr/>
            <a:lstStyle/>
            <a:p>
              <a:r>
                <a:t>2</a:t>
              </a:r>
            </a:p>
          </dgm:t>
        </dgm:pt>
        <dgm:pt modelId="301" type="sibTrans" cxnId="6">
          <dgm:prSet phldrT="3"/>
          <dgm:t>
            <a:bodyPr/>
            <a:lstStyle/>
            <a:p>
              <a:r>
                <a:t>3</a:t>
              </a:r>
            </a:p>
          </dgm:t>
        </dgm:pt>
      </dgm:ptLst>
      <dgm:cxnLst>
        <dgm:cxn modelId="4" srcId="0" destId="1" srcOrd="0" destOrd="0" sibTransId="101"/>
        <dgm:cxn modelId="5" srcId="0" destId="2" srcOrd="1" destOrd="0" sibTransId="201"/>
        <dgm:cxn modelId="6" srcId="0" destId="3" srcOrd="2" destOrd="0" sibTransId="301"/>
        <dgm:cxn modelId="13" srcId="1" destId="11" srcOrd="0" destOrd="0"/>
        <dgm:cxn modelId="23" srcId="2" destId="21" srcOrd="0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animLvl val="lvl"/>
      <dgm:resizeHandles val="exact"/>
    </dgm:varLst>
    <dgm:alg type="lin">
      <dgm:param type="linDir" val="fromL"/>
      <dgm:param type="nodeVertAlign" val="t"/>
    </dgm:alg>
    <dgm:shape xmlns:r="http://schemas.openxmlformats.org/officeDocument/2006/relationships" r:blip="">
      <dgm:adjLst/>
    </dgm:shape>
    <dgm:presOf/>
    <dgm:constrLst>
      <dgm:constr type="h" for="ch" forName="compositeNode" refType="h"/>
      <dgm:constr type="w" for="ch" forName="compositeNode" refType="w"/>
      <dgm:constr type="w" for="des" forName="simulatedConn" refType="w" refFor="ch" refForName="compositeNode" fact="0.15"/>
      <dgm:constr type="h" for="des" forName="simulatedConn" refType="w" refFor="des" refForName="simulatedConn"/>
      <dgm:constr type="h" for="des" forName="vSp1" refType="w" refFor="ch" refForName="compositeNode" fact="0.8"/>
      <dgm:constr type="h" for="des" forName="vSp2" refType="w" refFor="ch" refForName="compositeNode" fact="0.07"/>
      <dgm:constr type="w" for="ch" forName="vProcSp" refType="w" refFor="des" refForName="simulatedConn" op="equ"/>
      <dgm:constr type="h" for="ch" forName="vProcSp" refType="h" refFor="ch" refForName="compositeNode" op="equ"/>
      <dgm:constr type="w" for="ch" forName="sibTrans" refType="w" refFor="ch" refForName="compositeNode" fact="0.1"/>
      <dgm:constr type="primFontSz" for="des" forName="sibTransNodeCircle" op="equ"/>
      <dgm:constr type="primFontSz" for="des" forName="nodeText" op="equ"/>
      <dgm:constr type="h" for="des" forName="sibTransNodeCircle" op="equ"/>
      <dgm:constr type="w" for="des" forName="sibTransNodeCircle" op="equ"/>
    </dgm:constrLst>
    <dgm:ruleLst>
      <dgm:rule type="h" val="NaN" fact="1.2" max="NaN"/>
    </dgm:ruleLst>
    <dgm:forEach name="Name4" axis="ch" ptType="node">
      <dgm:layoutNode name="compositeNode">
        <dgm:varLst>
          <dgm:bulletEnabled val="1"/>
        </dgm:varLst>
        <dgm:alg type="composite"/>
        <dgm:constrLst>
          <dgm:constr type="h" refType="w" op="lte" fact="1.4"/>
          <dgm:constr type="w" for="ch" forName="bgRect" refType="w"/>
          <dgm:constr type="h" for="ch" forName="bgRect" refType="h"/>
          <dgm:constr type="t" for="ch" forName="bgRect"/>
          <dgm:constr type="l" for="ch" forName="bgRect"/>
          <dgm:constr type="h" for="ch" forName="sibTransNodeCircle" refType="h" refFor="ch" refForName="bgRect" fact="0.3"/>
          <dgm:constr type="w" for="ch" forName="sibTransNodeCircle" refType="h" refFor="ch" refForName="sibTransNodeCircle"/>
          <dgm:constr type="ctrX" for="ch" forName="sibTransNodeCircle" refType="w" fact="0.5"/>
          <dgm:constr type="ctrY" for="ch" forName="sibTransNodeCircle" refType="h" fact="0.25"/>
          <dgm:constr type="r" for="ch" forName="nodeText" refType="r" refFor="ch" refForName="bgRect"/>
          <dgm:constr type="h" for="ch" forName="nodeText" refType="h" refFor="ch" refForName="bgRect" fact="0.6"/>
          <dgm:constr type="t" for="ch" forName="nodeText" refType="h" refFor="ch" refForName="bgRect" fact="0.38"/>
          <dgm:constr type="b" for="ch" forName="bottomLine" refType="b" refFor="ch" refForName="bgRect"/>
          <dgm:constr type="w" for="ch" forName="bottomLine" refType="w" refFor="ch" refForName="bgRect"/>
          <dgm:constr type="h" for="ch" forName="bottomLine" val="0.002"/>
        </dgm:constrLst>
        <dgm:ruleLst/>
        <dgm:layoutNode name="bgRect" styleLbl="bgAccFollowNode1">
          <dgm:alg type="sp"/>
          <dgm:shape xmlns:r="http://schemas.openxmlformats.org/officeDocument/2006/relationships" type="rect" r:blip="">
            <dgm:adjLst/>
          </dgm:shape>
          <dgm:presOf axis="self"/>
          <dgm:constrLst/>
          <dgm:ruleLst/>
        </dgm:layoutNode>
        <dgm:forEach name="Name19" axis="followSib" ptType="sibTrans" hideLastTrans="0" cnt="1">
          <dgm:layoutNode name="sibTransNodeCircle" styleLbl="alignNode1">
            <dgm:varLst>
              <dgm:chMax val="0"/>
              <dgm:bulletEnabled/>
            </dgm:varLst>
            <dgm:presOf axis="self" ptType="sibTrans"/>
            <dgm:alg type="tx">
              <dgm:param type="txAnchorVert" val="mid"/>
              <dgm:param type="txAnchorHorzCh" val="ctr"/>
            </dgm:alg>
            <dgm:shape xmlns:r="http://schemas.openxmlformats.org/officeDocument/2006/relationships" type="ellipse" r:blip="">
              <dgm:adjLst/>
            </dgm:shape>
            <dgm:constrLst>
              <dgm:constr type="w" refType="h" op="lte"/>
              <dgm:constr type="primFontSz" val="48"/>
              <dgm:constr type="tMarg" val="1"/>
              <dgm:constr type="lMarg" refType="w" fact="0.221"/>
              <dgm:constr type="rMarg" refType="w" fact="0.221"/>
              <dgm:constr type="bMarg" val="1"/>
            </dgm:constrLst>
            <dgm:ruleLst>
              <dgm:rule type="primFontSz" val="14" fact="NaN" max="NaN"/>
            </dgm:ruleLst>
          </dgm:layoutNode>
        </dgm:forEach>
        <dgm:layoutNode name="bottomLine" styleLbl="alignNode1">
          <dgm:varLst/>
          <dgm:presOf/>
          <dgm:alg type="sp"/>
          <dgm:shape xmlns:r="http://schemas.openxmlformats.org/officeDocument/2006/relationships" type="rect" r:blip="">
            <dgm:adjLst/>
          </dgm:shape>
          <dgm:constrLst/>
          <dgm:ruleLst/>
        </dgm:layoutNode>
        <dgm:layoutNode name="nodeText" styleLbl="bgAccFollowNode1" moveWith="bgRect">
          <dgm:varLst>
            <dgm:bulletEnabled val="1"/>
          </dgm:varLst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 zOrderOff="-1" hideGeom="1">
            <dgm:adjLst/>
          </dgm:shape>
          <dgm:presOf axis="desOrSelf" ptType="node"/>
          <dgm:constrLst>
            <dgm:constr type="primFontSz" val="26"/>
            <dgm:constr type="tMarg" val="26"/>
            <dgm:constr type="lMarg" refType="w" fact="0.221"/>
            <dgm:constr type="rMarg" refType="w" fact="0.221"/>
            <dgm:constr type="bMarg" val="26"/>
          </dgm:constrLst>
          <dgm:ruleLst>
            <dgm:rule type="primFontSz" val="11" fact="NaN" max="NaN"/>
          </dgm:ruleLst>
        </dgm:layoutNode>
      </dgm:layoutNode>
      <dgm:forEach name="Name1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  <dgm:extLst>
    <a:ext uri="{4F341089-5ED1-44EC-B178-C955D00A3D55}">
      <dgm1611:autoBuNodeInfoLst xmlns:dgm1611="http://schemas.microsoft.com/office/drawing/2016/11/diagram">
        <dgm1611:autoBuNodeInfo lvl="1" ptType="sibTrans">
          <dgm1611:buPr prefix="" leadZeros="0">
            <a:buAutoNum type="arabicParenBoth"/>
          </dgm1611:buPr>
        </dgm1611:autoBuNodeInfo>
      </dgm1611:autoBuNodeInfoLst>
    </a:ext>
  </dgm:extLst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9215D6C-EAF8-4A69-B41C-C11B7963EF47}" type="datetimeFigureOut">
              <a:rPr lang="en-US" smtClean="0"/>
              <a:t>11/9/2020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1637252-2182-4ED5-AD14-9567321D8FC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3300743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4F84859-16ED-4786-9E92-AE8255CEDCCF}" type="datetimeFigureOut">
              <a:rPr lang="en-US" smtClean="0"/>
              <a:t>11/9/2020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5B12CE9-64AA-4EF1-9C7B-BD6C6D155E2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4118683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011464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  <a:p>
            <a:r>
              <a:rPr lang="en-US" baseline="0" dirty="0"/>
              <a:t>Voluntary control of behavior. Instead of </a:t>
            </a:r>
          </a:p>
          <a:p>
            <a:endParaRPr lang="en-US" baseline="0" dirty="0"/>
          </a:p>
          <a:p>
            <a:r>
              <a:rPr lang="en-US" baseline="0" dirty="0"/>
              <a:t>Responsible for extracting the gist of what happened when we retrieve information if they are stressed</a:t>
            </a:r>
          </a:p>
          <a:p>
            <a:endParaRPr lang="en-US" baseline="0" dirty="0"/>
          </a:p>
          <a:p>
            <a:r>
              <a:rPr lang="en-US" baseline="0" dirty="0"/>
              <a:t>Leads people to impose linearity where it doesn’t exist</a:t>
            </a:r>
          </a:p>
          <a:p>
            <a:r>
              <a:rPr lang="en-US" baseline="0" dirty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A01ED60-C8BB-4867-BF37-6477E8D06A0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9185763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/>
              <a:t>Limbic System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A01ED60-C8BB-4867-BF37-6477E8D06A0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5606191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A01ED60-C8BB-4867-BF37-6477E8D06A0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7751708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This is what happens – next slide is what that means in practical terms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A01ED60-C8BB-4867-BF37-6477E8D06A0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8177510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Neva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A01ED60-C8BB-4867-BF37-6477E8D06A0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116180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A01ED60-C8BB-4867-BF37-6477E8D06A0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7163022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Reflexes - freeze</a:t>
            </a:r>
          </a:p>
          <a:p>
            <a:r>
              <a:rPr lang="en-US" dirty="0"/>
              <a:t>Habits - polite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A01ED60-C8BB-4867-BF37-6477E8D06A0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3034736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A01ED60-C8BB-4867-BF37-6477E8D06A0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4897622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46B5AE2-27EB-4BF3-85EE-2E40AF57A48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9150628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915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dirty="0"/>
              <a:t>Neva</a:t>
            </a:r>
            <a:endParaRPr lang="en-US" dirty="0">
              <a:ea typeface="ＭＳ Ｐゴシック" pitchFamily="25" charset="-128"/>
            </a:endParaRPr>
          </a:p>
        </p:txBody>
      </p:sp>
      <p:sp>
        <p:nvSpPr>
          <p:cNvPr id="4915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25" charset="-128"/>
              </a:defRPr>
            </a:lvl1pPr>
            <a:lvl2pPr marL="756962" indent="-291139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25" charset="-128"/>
              </a:defRPr>
            </a:lvl2pPr>
            <a:lvl3pPr marL="1164556" indent="-232911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25" charset="-128"/>
              </a:defRPr>
            </a:lvl3pPr>
            <a:lvl4pPr marL="1630379" indent="-232911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25" charset="-128"/>
              </a:defRPr>
            </a:lvl4pPr>
            <a:lvl5pPr marL="2096202" indent="-232911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25" charset="-128"/>
              </a:defRPr>
            </a:lvl5pPr>
            <a:lvl6pPr marL="2562024" indent="-232911" defTabSz="46582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25" charset="-128"/>
              </a:defRPr>
            </a:lvl6pPr>
            <a:lvl7pPr marL="3027847" indent="-232911" defTabSz="46582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25" charset="-128"/>
              </a:defRPr>
            </a:lvl7pPr>
            <a:lvl8pPr marL="3493670" indent="-232911" defTabSz="46582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25" charset="-128"/>
              </a:defRPr>
            </a:lvl8pPr>
            <a:lvl9pPr marL="3959491" indent="-232911" defTabSz="46582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25" charset="-128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F33B72F-F1DC-4526-A108-F867CFA3B0B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ＭＳ Ｐゴシック" pitchFamily="25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itchFamily="34" charset="0"/>
              <a:ea typeface="ＭＳ Ｐゴシック" pitchFamily="25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060021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975393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A01ED60-C8BB-4867-BF37-6477E8D06A0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8847486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351631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/>
              <a:t>What’s your challenge? – V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ictim has normalized the violence and the power and control dynamics and is not looking to change</a:t>
            </a:r>
            <a:endParaRPr lang="en-US" sz="12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635475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/>
              <a:t>What’s your challenge? – The victim knows there is a problem but will often still identify with the batterer and seek to protect them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64225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683857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0349583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4999003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/>
              <a:t>Victims may use the passive voice or “I” to take responsibility away from the batterer.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6674373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cap="none" dirty="0">
                <a:solidFill>
                  <a:schemeClr val="tx1"/>
                </a:solidFill>
              </a:rPr>
              <a:t>Fragmented memory retrieval will create jumps from one moment to another. Catch these by catching changes in: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0722804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883999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7454481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dirty="0"/>
              <a:t>Because Victims will Often Skip the Worst Parts, Sometimes They’ll Drop Whole Chunks of Time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3213233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1">
              <a:buFont typeface="Courier New" panose="02070309020205020404" pitchFamily="49" charset="0"/>
              <a:buChar char="o"/>
            </a:pPr>
            <a:r>
              <a:rPr lang="en-US" sz="2400" dirty="0">
                <a:solidFill>
                  <a:schemeClr val="tx1"/>
                </a:solidFill>
              </a:rPr>
              <a:t>“Tell me about that.”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2400" dirty="0">
                <a:solidFill>
                  <a:schemeClr val="tx1"/>
                </a:solidFill>
              </a:rPr>
              <a:t>“How did you feel then?”</a:t>
            </a:r>
          </a:p>
          <a:p>
            <a:pPr lvl="1">
              <a:buFont typeface="Courier New" panose="02070309020205020404" pitchFamily="49" charset="0"/>
              <a:buChar char="o"/>
            </a:pPr>
            <a:endParaRPr lang="en-US" sz="2400" dirty="0">
              <a:solidFill>
                <a:schemeClr val="tx1"/>
              </a:solidFill>
            </a:endParaRPr>
          </a:p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Courier New" panose="02070309020205020404" pitchFamily="49" charset="0"/>
              <a:buChar char="o"/>
              <a:tabLst/>
              <a:defRPr/>
            </a:pPr>
            <a:r>
              <a:rPr lang="en-US" sz="2400" dirty="0">
                <a:solidFill>
                  <a:schemeClr val="tx1"/>
                </a:solidFill>
              </a:rPr>
              <a:t>“roommate,” “son’s father,” “Jack”</a:t>
            </a:r>
          </a:p>
          <a:p>
            <a:pPr lvl="1">
              <a:buFont typeface="Courier New" panose="02070309020205020404" pitchFamily="49" charset="0"/>
              <a:buChar char="o"/>
            </a:pPr>
            <a:endParaRPr lang="en-US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4946430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Has he</a:t>
            </a:r>
            <a:r>
              <a:rPr lang="en-US" baseline="0" dirty="0"/>
              <a:t> ever made it so you can’t breathe?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2021935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8884415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9083294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5360773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1287963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4887731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922651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Thrillers</a:t>
            </a:r>
            <a:r>
              <a:rPr lang="en-US" baseline="0" dirty="0"/>
              <a:t> at the movies… adults versus children</a:t>
            </a:r>
          </a:p>
        </p:txBody>
      </p:sp>
    </p:spTree>
    <p:extLst>
      <p:ext uri="{BB962C8B-B14F-4D97-AF65-F5344CB8AC3E}">
        <p14:creationId xmlns:p14="http://schemas.microsoft.com/office/powerpoint/2010/main" val="329714446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Neva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A01ED60-C8BB-4867-BF37-6477E8D06A0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4722179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Neva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A01ED60-C8BB-4867-BF37-6477E8D06A0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8127374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Neva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A01ED60-C8BB-4867-BF37-6477E8D06A0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7478899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Neva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A01ED60-C8BB-4867-BF37-6477E8D06A0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8974197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79722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E4E8990A-C697-4CF9-9293-A0F52FA0751A}" type="datetimeFigureOut">
              <a:rPr lang="en-US" smtClean="0"/>
              <a:t>11/9/2020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BB21A567-AD85-4011-AC98-CC4DEF89D850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607230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E8990A-C697-4CF9-9293-A0F52FA0751A}" type="datetimeFigureOut">
              <a:rPr lang="en-US" smtClean="0"/>
              <a:t>11/9/2020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21A567-AD85-4011-AC98-CC4DEF89D8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84786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E8990A-C697-4CF9-9293-A0F52FA0751A}" type="datetimeFigureOut">
              <a:rPr lang="en-US" smtClean="0"/>
              <a:t>11/9/2020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21A567-AD85-4011-AC98-CC4DEF89D850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5242153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E8990A-C697-4CF9-9293-A0F52FA0751A}" type="datetimeFigureOut">
              <a:rPr lang="en-US" smtClean="0"/>
              <a:t>11/9/2020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21A567-AD85-4011-AC98-CC4DEF89D850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1619406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E8990A-C697-4CF9-9293-A0F52FA0751A}" type="datetimeFigureOut">
              <a:rPr lang="en-US" smtClean="0"/>
              <a:t>11/9/2020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21A567-AD85-4011-AC98-CC4DEF89D8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555286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E8990A-C697-4CF9-9293-A0F52FA0751A}" type="datetimeFigureOut">
              <a:rPr lang="en-US" smtClean="0"/>
              <a:t>11/9/2020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21A567-AD85-4011-AC98-CC4DEF89D850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458560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E8990A-C697-4CF9-9293-A0F52FA0751A}" type="datetimeFigureOut">
              <a:rPr lang="en-US" smtClean="0"/>
              <a:t>11/9/2020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21A567-AD85-4011-AC98-CC4DEF89D850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6899597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E8990A-C697-4CF9-9293-A0F52FA0751A}" type="datetimeFigureOut">
              <a:rPr lang="en-US" smtClean="0"/>
              <a:t>11/9/2020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21A567-AD85-4011-AC98-CC4DEF89D850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6689128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E8990A-C697-4CF9-9293-A0F52FA0751A}" type="datetimeFigureOut">
              <a:rPr lang="en-US" smtClean="0"/>
              <a:t>11/9/2020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21A567-AD85-4011-AC98-CC4DEF89D850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8212151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2 columns" type="twoColTx">
  <p:cSld name="Title + 2 columns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6"/>
          <p:cNvSpPr txBox="1">
            <a:spLocks noGrp="1"/>
          </p:cNvSpPr>
          <p:nvPr>
            <p:ph type="title"/>
          </p:nvPr>
        </p:nvSpPr>
        <p:spPr>
          <a:xfrm>
            <a:off x="1668800" y="1392233"/>
            <a:ext cx="8854400" cy="1272000"/>
          </a:xfrm>
          <a:prstGeom prst="rect">
            <a:avLst/>
          </a:prstGeom>
        </p:spPr>
        <p:txBody>
          <a:bodyPr spcFirstLastPara="1" wrap="square" lIns="121897" tIns="121897" rIns="121897" bIns="121897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6"/>
          <p:cNvSpPr txBox="1">
            <a:spLocks noGrp="1"/>
          </p:cNvSpPr>
          <p:nvPr>
            <p:ph type="body" idx="1"/>
          </p:nvPr>
        </p:nvSpPr>
        <p:spPr>
          <a:xfrm>
            <a:off x="1588867" y="2821032"/>
            <a:ext cx="4375600" cy="2869600"/>
          </a:xfrm>
          <a:prstGeom prst="rect">
            <a:avLst/>
          </a:prstGeom>
        </p:spPr>
        <p:txBody>
          <a:bodyPr spcFirstLastPara="1" wrap="square" lIns="121897" tIns="121897" rIns="121897" bIns="121897" anchor="t" anchorCtr="0"/>
          <a:lstStyle>
            <a:lvl1pPr marL="609585" lvl="0" indent="-423323">
              <a:spcBef>
                <a:spcPts val="800"/>
              </a:spcBef>
              <a:spcAft>
                <a:spcPts val="0"/>
              </a:spcAft>
              <a:buSzPts val="1400"/>
              <a:buChar char="◉"/>
              <a:defRPr/>
            </a:lvl1pPr>
            <a:lvl2pPr marL="1219170" lvl="1" indent="-423323">
              <a:spcBef>
                <a:spcPts val="0"/>
              </a:spcBef>
              <a:spcAft>
                <a:spcPts val="0"/>
              </a:spcAft>
              <a:buSzPts val="1400"/>
              <a:buChar char="◎"/>
              <a:defRPr/>
            </a:lvl2pPr>
            <a:lvl3pPr marL="1828754" lvl="2" indent="-423323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3pPr>
            <a:lvl4pPr marL="2438339" lvl="3" indent="-423323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59" name="Google Shape;59;p6"/>
          <p:cNvSpPr txBox="1">
            <a:spLocks noGrp="1"/>
          </p:cNvSpPr>
          <p:nvPr>
            <p:ph type="body" idx="2"/>
          </p:nvPr>
        </p:nvSpPr>
        <p:spPr>
          <a:xfrm>
            <a:off x="6227733" y="2821032"/>
            <a:ext cx="4375600" cy="2869600"/>
          </a:xfrm>
          <a:prstGeom prst="rect">
            <a:avLst/>
          </a:prstGeom>
        </p:spPr>
        <p:txBody>
          <a:bodyPr spcFirstLastPara="1" wrap="square" lIns="121897" tIns="121897" rIns="121897" bIns="121897" anchor="t" anchorCtr="0"/>
          <a:lstStyle>
            <a:lvl1pPr marL="609585" lvl="0" indent="-423323">
              <a:spcBef>
                <a:spcPts val="800"/>
              </a:spcBef>
              <a:spcAft>
                <a:spcPts val="0"/>
              </a:spcAft>
              <a:buSzPts val="1400"/>
              <a:buChar char="◉"/>
              <a:defRPr/>
            </a:lvl1pPr>
            <a:lvl2pPr marL="1219170" lvl="1" indent="-423323">
              <a:spcBef>
                <a:spcPts val="0"/>
              </a:spcBef>
              <a:spcAft>
                <a:spcPts val="0"/>
              </a:spcAft>
              <a:buSzPts val="1400"/>
              <a:buChar char="◎"/>
              <a:defRPr/>
            </a:lvl2pPr>
            <a:lvl3pPr marL="1828754" lvl="2" indent="-423323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3pPr>
            <a:lvl4pPr marL="2438339" lvl="3" indent="-423323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62" name="Google Shape;62;p6"/>
          <p:cNvSpPr txBox="1">
            <a:spLocks noGrp="1"/>
          </p:cNvSpPr>
          <p:nvPr>
            <p:ph type="sldNum" idx="12"/>
          </p:nvPr>
        </p:nvSpPr>
        <p:spPr>
          <a:xfrm>
            <a:off x="5730200" y="5520333"/>
            <a:ext cx="731600" cy="327600"/>
          </a:xfrm>
          <a:prstGeom prst="rect">
            <a:avLst/>
          </a:prstGeom>
        </p:spPr>
        <p:txBody>
          <a:bodyPr spcFirstLastPara="1" wrap="square" lIns="121897" tIns="121897" rIns="121897" bIns="121897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algn="ctr"/>
            <a:fld id="{00000000-1234-1234-1234-123412341234}" type="slidenum">
              <a:rPr lang="en" smtClean="0"/>
              <a:pPr algn="ctr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8897445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E8990A-C697-4CF9-9293-A0F52FA0751A}" type="datetimeFigureOut">
              <a:rPr lang="en-US" smtClean="0"/>
              <a:t>11/9/2020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21A567-AD85-4011-AC98-CC4DEF89D8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69827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E8990A-C697-4CF9-9293-A0F52FA0751A}" type="datetimeFigureOut">
              <a:rPr lang="en-US" smtClean="0"/>
              <a:t>11/9/2020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21A567-AD85-4011-AC98-CC4DEF89D850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478304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E8990A-C697-4CF9-9293-A0F52FA0751A}" type="datetimeFigureOut">
              <a:rPr lang="en-US" smtClean="0"/>
              <a:t>11/9/2020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21A567-AD85-4011-AC98-CC4DEF89D8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50844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E8990A-C697-4CF9-9293-A0F52FA0751A}" type="datetimeFigureOut">
              <a:rPr lang="en-US" smtClean="0"/>
              <a:t>11/9/2020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21A567-AD85-4011-AC98-CC4DEF89D850}" type="slidenum">
              <a:rPr lang="en-US" smtClean="0"/>
              <a:t>‹#›</a:t>
            </a:fld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801387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E8990A-C697-4CF9-9293-A0F52FA0751A}" type="datetimeFigureOut">
              <a:rPr lang="en-US" smtClean="0"/>
              <a:t>11/9/2020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21A567-AD85-4011-AC98-CC4DEF89D850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4220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E8990A-C697-4CF9-9293-A0F52FA0751A}" type="datetimeFigureOut">
              <a:rPr lang="en-US" smtClean="0"/>
              <a:t>11/9/2020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21A567-AD85-4011-AC98-CC4DEF89D8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2306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E8990A-C697-4CF9-9293-A0F52FA0751A}" type="datetimeFigureOut">
              <a:rPr lang="en-US" smtClean="0"/>
              <a:t>11/9/2020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21A567-AD85-4011-AC98-CC4DEF89D850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835761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E8990A-C697-4CF9-9293-A0F52FA0751A}" type="datetimeFigureOut">
              <a:rPr lang="en-US" smtClean="0"/>
              <a:t>11/9/2020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21A567-AD85-4011-AC98-CC4DEF89D8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81692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2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0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E4E8990A-C697-4CF9-9293-A0F52FA0751A}" type="datetimeFigureOut">
              <a:rPr lang="en-US" smtClean="0"/>
              <a:t>11/9/2020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B21A567-AD85-4011-AC98-CC4DEF89D8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146069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  <p:sldLayoutId id="2147483709" r:id="rId13"/>
    <p:sldLayoutId id="2147483710" r:id="rId14"/>
    <p:sldLayoutId id="2147483711" r:id="rId15"/>
    <p:sldLayoutId id="2147483712" r:id="rId16"/>
    <p:sldLayoutId id="2147483713" r:id="rId17"/>
    <p:sldLayoutId id="2147483714" r:id="rId18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3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20.pn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2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2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29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8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image" Target="../media/image1.jpeg"/><Relationship Id="rId7" Type="http://schemas.openxmlformats.org/officeDocument/2006/relationships/diagramQuickStyle" Target="../diagrams/quickStyle1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1.xml"/><Relationship Id="rId5" Type="http://schemas.openxmlformats.org/officeDocument/2006/relationships/diagramData" Target="../diagrams/data1.xml"/><Relationship Id="rId4" Type="http://schemas.openxmlformats.org/officeDocument/2006/relationships/image" Target="../media/image6.png"/><Relationship Id="rId9" Type="http://schemas.microsoft.com/office/2007/relationships/diagramDrawing" Target="../diagrams/drawing1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2.xml"/><Relationship Id="rId3" Type="http://schemas.openxmlformats.org/officeDocument/2006/relationships/image" Target="../media/image1.jpeg"/><Relationship Id="rId7" Type="http://schemas.openxmlformats.org/officeDocument/2006/relationships/diagramQuickStyle" Target="../diagrams/quickStyle2.xm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2.xml"/><Relationship Id="rId5" Type="http://schemas.openxmlformats.org/officeDocument/2006/relationships/diagramData" Target="../diagrams/data2.xml"/><Relationship Id="rId4" Type="http://schemas.openxmlformats.org/officeDocument/2006/relationships/image" Target="../media/image6.png"/><Relationship Id="rId9" Type="http://schemas.microsoft.com/office/2007/relationships/diagramDrawing" Target="../diagrams/drawing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31.sv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0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.png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5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9.png"/><Relationship Id="rId4" Type="http://schemas.openxmlformats.org/officeDocument/2006/relationships/image" Target="../media/image3.png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5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5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5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jp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3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4" Type="http://schemas.openxmlformats.org/officeDocument/2006/relationships/image" Target="../media/image3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.png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hyperlink" Target="mailto:nfernandez@tlsc.org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D59C2C63-D709-4949-9465-29A52CBEDD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EFD2038-15D6-4003-8350-AFEC394EEF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191920" y="1399880"/>
            <a:ext cx="7808159" cy="4103960"/>
          </a:xfrm>
          <a:prstGeom prst="rect">
            <a:avLst/>
          </a:prstGeom>
          <a:solidFill>
            <a:schemeClr val="tx2">
              <a:lumMod val="90000"/>
              <a:lumOff val="10000"/>
            </a:schemeClr>
          </a:solidFill>
          <a:ln>
            <a:noFill/>
          </a:ln>
          <a:effectLst>
            <a:outerShdw blurRad="114300" dist="127000" dir="5400000" sx="99000" sy="99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woPt" dir="t"/>
          </a:scene3d>
          <a:sp3d contourW="6350">
            <a:bevelT w="12700" h="0" prst="coolSlant"/>
            <a:contourClr>
              <a:schemeClr val="tx2">
                <a:lumMod val="75000"/>
                <a:lumOff val="25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CF519C2-F6BE-41BE-A50E-54B98359C9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28332" y="1540931"/>
            <a:ext cx="7543802" cy="3835401"/>
          </a:xfrm>
          <a:prstGeom prst="rect">
            <a:avLst/>
          </a:prstGeom>
          <a:noFill/>
          <a:ln w="15875">
            <a:solidFill>
              <a:schemeClr val="accent1"/>
            </a:solidFill>
            <a:miter lim="800000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7767AD93-AD3E-4C62-97D5-E54E14B2EA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3123631"/>
            <a:ext cx="12231160" cy="659658"/>
            <a:chOff x="-16934" y="3123631"/>
            <a:chExt cx="12231160" cy="659658"/>
          </a:xfrm>
        </p:grpSpPr>
        <p:sp>
          <p:nvSpPr>
            <p:cNvPr id="15" name="Rounded Rectangle 17">
              <a:extLst>
                <a:ext uri="{FF2B5EF4-FFF2-40B4-BE49-F238E27FC236}">
                  <a16:creationId xmlns:a16="http://schemas.microsoft.com/office/drawing/2014/main" id="{AA443E8D-EC07-4B8F-B370-2A1153F350B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430976" y="3123631"/>
              <a:ext cx="45720" cy="658368"/>
            </a:xfrm>
            <a:prstGeom prst="roundRect">
              <a:avLst>
                <a:gd name="adj" fmla="val 50000"/>
              </a:avLst>
            </a:prstGeom>
            <a:solidFill>
              <a:schemeClr val="tx2">
                <a:alpha val="55000"/>
              </a:schemeClr>
            </a:solidFill>
            <a:ln w="9525">
              <a:noFill/>
            </a:ln>
            <a:effectLst>
              <a:innerShdw blurRad="114300">
                <a:prstClr val="black">
                  <a:alpha val="48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841F0AA1-D12D-4FDB-BF66-D9398ED9303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5536"/>
              <a:ext cx="2478024" cy="612648"/>
            </a:xfrm>
            <a:prstGeom prst="rect">
              <a:avLst/>
            </a:prstGeom>
          </p:spPr>
        </p:pic>
        <p:sp>
          <p:nvSpPr>
            <p:cNvPr id="17" name="Rounded Rectangle 20">
              <a:extLst>
                <a:ext uri="{FF2B5EF4-FFF2-40B4-BE49-F238E27FC236}">
                  <a16:creationId xmlns:a16="http://schemas.microsoft.com/office/drawing/2014/main" id="{E2B949DE-0178-4942-80DE-811C1AA4FCA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717803" y="3124921"/>
              <a:ext cx="45720" cy="658368"/>
            </a:xfrm>
            <a:prstGeom prst="roundRect">
              <a:avLst>
                <a:gd name="adj" fmla="val 50000"/>
              </a:avLst>
            </a:prstGeom>
            <a:solidFill>
              <a:schemeClr val="tx2">
                <a:alpha val="55000"/>
              </a:schemeClr>
            </a:solidFill>
            <a:ln w="9525">
              <a:noFill/>
            </a:ln>
            <a:effectLst>
              <a:innerShdw blurRad="114300">
                <a:prstClr val="black">
                  <a:alpha val="48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284AA86D-EAE1-4E3F-A54C-7F1E390B6DF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5536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>
            <a:normAutofit/>
          </a:bodyPr>
          <a:lstStyle/>
          <a:p>
            <a:pPr marL="0" indent="0">
              <a:lnSpc>
                <a:spcPct val="90000"/>
              </a:lnSpc>
            </a:pPr>
            <a:r>
              <a:rPr lang="en-US" sz="3400" b="1">
                <a:solidFill>
                  <a:schemeClr val="bg1"/>
                </a:solidFill>
              </a:rPr>
              <a:t>Domestic and Sexual Violence:</a:t>
            </a:r>
            <a:br>
              <a:rPr lang="en-US" sz="3400" b="1">
                <a:solidFill>
                  <a:schemeClr val="bg1"/>
                </a:solidFill>
              </a:rPr>
            </a:br>
            <a:r>
              <a:rPr lang="en-US" sz="3400" b="1">
                <a:solidFill>
                  <a:schemeClr val="bg1"/>
                </a:solidFill>
              </a:rPr>
              <a:t>Trauma Informed Victim Contact and Interviewing</a:t>
            </a:r>
            <a:endParaRPr lang="en-US" sz="3400">
              <a:solidFill>
                <a:schemeClr val="bg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Neva Fernandez – Advocacy Manager</a:t>
            </a:r>
          </a:p>
          <a:p>
            <a:r>
              <a:rPr lang="en-US" dirty="0">
                <a:solidFill>
                  <a:schemeClr val="bg1"/>
                </a:solidFill>
              </a:rPr>
              <a:t>Texas Legal Services Center, Crime Victims Program </a:t>
            </a: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0772CE55-4C36-44F1-A9BD-379BEB8431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692399" y="3522131"/>
            <a:ext cx="6815668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3395494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3906" y="973668"/>
            <a:ext cx="9170987" cy="706964"/>
          </a:xfrm>
        </p:spPr>
        <p:txBody>
          <a:bodyPr>
            <a:normAutofit/>
          </a:bodyPr>
          <a:lstStyle/>
          <a:p>
            <a:pPr algn="ctr"/>
            <a:r>
              <a:rPr lang="en-US" sz="3600"/>
              <a:t>“Trauma Informed”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1523907" y="2531876"/>
            <a:ext cx="9170987" cy="3416300"/>
          </a:xfrm>
        </p:spPr>
        <p:txBody>
          <a:bodyPr>
            <a:normAutofit/>
          </a:bodyPr>
          <a:lstStyle/>
          <a:p>
            <a:r>
              <a:rPr lang="en-US" sz="3200"/>
              <a:t>What is “trauma informed”?</a:t>
            </a:r>
          </a:p>
          <a:p>
            <a:pPr marL="0" indent="0">
              <a:buNone/>
            </a:pPr>
            <a:endParaRPr lang="en-US" sz="3200"/>
          </a:p>
          <a:p>
            <a:pPr marL="914400" lvl="1" indent="-457200">
              <a:buFont typeface="+mj-lt"/>
              <a:buAutoNum type="arabicPeriod"/>
            </a:pPr>
            <a:r>
              <a:rPr lang="en-US" sz="2800"/>
              <a:t>You know what effect trauma has on victims</a:t>
            </a:r>
          </a:p>
          <a:p>
            <a:pPr marL="914400" lvl="1" indent="-457200">
              <a:buFont typeface="+mj-lt"/>
              <a:buAutoNum type="arabicPeriod"/>
            </a:pPr>
            <a:endParaRPr lang="en-US" sz="2800"/>
          </a:p>
          <a:p>
            <a:pPr marL="914400" lvl="1" indent="-457200">
              <a:buFont typeface="+mj-lt"/>
              <a:buAutoNum type="arabicPeriod"/>
            </a:pPr>
            <a:r>
              <a:rPr lang="en-US" sz="2800"/>
              <a:t>You are committed to not re-traumatizing the victim</a:t>
            </a:r>
          </a:p>
          <a:p>
            <a:pPr marL="914400" lvl="1" indent="-457200">
              <a:buFont typeface="+mj-lt"/>
              <a:buAutoNum type="arabicPeriod"/>
            </a:pPr>
            <a:endParaRPr lang="en-US" sz="2200"/>
          </a:p>
          <a:p>
            <a:pPr marL="457200" lvl="1" indent="0">
              <a:buNone/>
            </a:pPr>
            <a:endParaRPr lang="en-US" sz="2200"/>
          </a:p>
          <a:p>
            <a:endParaRPr lang="en-US" sz="24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A6DB62-259C-42B6-B67B-F7F73B6CF089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398519">
            <a:off x="895926" y="1233497"/>
            <a:ext cx="2703607" cy="894270"/>
          </a:xfrm>
          <a:prstGeom prst="rect">
            <a:avLst/>
          </a:prstGeom>
          <a:ln w="57150">
            <a:solidFill>
              <a:srgbClr val="4A66AC"/>
            </a:solidFill>
          </a:ln>
        </p:spPr>
      </p:pic>
    </p:spTree>
    <p:extLst>
      <p:ext uri="{BB962C8B-B14F-4D97-AF65-F5344CB8AC3E}">
        <p14:creationId xmlns:p14="http://schemas.microsoft.com/office/powerpoint/2010/main" val="153200016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973668"/>
            <a:ext cx="9117013" cy="706964"/>
          </a:xfrm>
        </p:spPr>
        <p:txBody>
          <a:bodyPr>
            <a:normAutofit/>
          </a:bodyPr>
          <a:lstStyle/>
          <a:p>
            <a:pPr algn="ctr"/>
            <a:r>
              <a:rPr lang="en-US" sz="3600"/>
              <a:t>Being “Trauma Informed”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1524000" y="2520017"/>
            <a:ext cx="9117013" cy="3416300"/>
          </a:xfrm>
        </p:spPr>
        <p:txBody>
          <a:bodyPr>
            <a:normAutofit/>
          </a:bodyPr>
          <a:lstStyle/>
          <a:p>
            <a:r>
              <a:rPr lang="en-US" sz="3200"/>
              <a:t>Why Bother?</a:t>
            </a:r>
          </a:p>
          <a:p>
            <a:pPr marL="0" indent="0">
              <a:buNone/>
            </a:pPr>
            <a:endParaRPr lang="en-US" sz="2400"/>
          </a:p>
          <a:p>
            <a:pPr marL="914400" lvl="1" indent="-457200">
              <a:buFont typeface="+mj-lt"/>
              <a:buAutoNum type="arabicPeriod"/>
            </a:pPr>
            <a:r>
              <a:rPr lang="en-US" sz="2800"/>
              <a:t>If you know what effect trauma has on individuals</a:t>
            </a:r>
          </a:p>
          <a:p>
            <a:pPr marL="914400" lvl="1" indent="-457200">
              <a:buFont typeface="+mj-lt"/>
              <a:buAutoNum type="arabicPeriod"/>
            </a:pPr>
            <a:endParaRPr lang="en-US" sz="2800"/>
          </a:p>
          <a:p>
            <a:pPr lvl="3" indent="-285750"/>
            <a:r>
              <a:rPr lang="en-US" sz="2800"/>
              <a:t>Then you’ll get more and better information</a:t>
            </a:r>
            <a:endParaRPr lang="en-US" sz="28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A6DB62-259C-42B6-B67B-F7F73B6CF089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366946">
            <a:off x="8551867" y="1814899"/>
            <a:ext cx="2232172" cy="1031084"/>
          </a:xfrm>
          <a:prstGeom prst="rect">
            <a:avLst/>
          </a:prstGeom>
          <a:ln w="57150">
            <a:solidFill>
              <a:srgbClr val="4A66AC"/>
            </a:solidFill>
          </a:ln>
        </p:spPr>
      </p:pic>
    </p:spTree>
    <p:extLst>
      <p:ext uri="{BB962C8B-B14F-4D97-AF65-F5344CB8AC3E}">
        <p14:creationId xmlns:p14="http://schemas.microsoft.com/office/powerpoint/2010/main" val="10245220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600"/>
              <a:t>Being “Trauma Informed”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1550894" y="2548312"/>
            <a:ext cx="9144000" cy="3416300"/>
          </a:xfrm>
        </p:spPr>
        <p:txBody>
          <a:bodyPr>
            <a:normAutofit fontScale="92500" lnSpcReduction="10000"/>
          </a:bodyPr>
          <a:lstStyle/>
          <a:p>
            <a:r>
              <a:rPr lang="en-US" sz="3200"/>
              <a:t>Why Bother?</a:t>
            </a:r>
          </a:p>
          <a:p>
            <a:pPr marL="457200" lvl="1" indent="0">
              <a:buNone/>
            </a:pPr>
            <a:endParaRPr lang="en-US" sz="2400"/>
          </a:p>
          <a:p>
            <a:pPr marL="914400" lvl="1" indent="-457200">
              <a:buFont typeface="+mj-lt"/>
              <a:buAutoNum type="arabicPeriod" startAt="2"/>
            </a:pPr>
            <a:r>
              <a:rPr lang="en-US" sz="2800"/>
              <a:t>If you are committed to not re-traumatizing the victim</a:t>
            </a:r>
          </a:p>
          <a:p>
            <a:pPr marL="914400" lvl="1" indent="-457200">
              <a:buFont typeface="+mj-lt"/>
              <a:buAutoNum type="arabicPeriod" startAt="2"/>
            </a:pPr>
            <a:endParaRPr lang="en-US" sz="2800"/>
          </a:p>
          <a:p>
            <a:pPr lvl="3" indent="-285750"/>
            <a:r>
              <a:rPr lang="en-US" sz="2800"/>
              <a:t>Then they will be a better witness, more willing to cooperate with law enforcement and be an ally in the community</a:t>
            </a:r>
            <a:endParaRPr lang="en-US" sz="28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A6DB62-259C-42B6-B67B-F7F73B6CF089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6235" y="4256462"/>
            <a:ext cx="1714500" cy="1714500"/>
          </a:xfrm>
          <a:prstGeom prst="rect">
            <a:avLst/>
          </a:prstGeom>
          <a:ln w="57150">
            <a:solidFill>
              <a:srgbClr val="4A66AC"/>
            </a:solidFill>
          </a:ln>
        </p:spPr>
      </p:pic>
    </p:spTree>
    <p:extLst>
      <p:ext uri="{BB962C8B-B14F-4D97-AF65-F5344CB8AC3E}">
        <p14:creationId xmlns:p14="http://schemas.microsoft.com/office/powerpoint/2010/main" val="35255030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600" dirty="0"/>
              <a:t>Being “Trauma Informed”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1541929" y="2536451"/>
            <a:ext cx="9161463" cy="3416300"/>
          </a:xfrm>
        </p:spPr>
        <p:txBody>
          <a:bodyPr>
            <a:normAutofit/>
          </a:bodyPr>
          <a:lstStyle/>
          <a:p>
            <a:r>
              <a:rPr lang="en-US" sz="3200" dirty="0"/>
              <a:t>Why Bother?</a:t>
            </a:r>
          </a:p>
          <a:p>
            <a:pPr marL="914400" lvl="1" indent="-457200">
              <a:buFont typeface="+mj-lt"/>
              <a:buAutoNum type="arabicPeriod"/>
            </a:pPr>
            <a:endParaRPr lang="en-US" sz="2800" dirty="0"/>
          </a:p>
          <a:p>
            <a:pPr lvl="1"/>
            <a:r>
              <a:rPr lang="en-US" sz="2800" dirty="0"/>
              <a:t>Bonus: It’s kinder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A6DB62-259C-42B6-B67B-F7F73B6CF089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6519" y="2887636"/>
            <a:ext cx="2713929" cy="2713929"/>
          </a:xfrm>
          <a:prstGeom prst="rect">
            <a:avLst/>
          </a:prstGeom>
          <a:ln w="57150">
            <a:solidFill>
              <a:srgbClr val="4A66AC"/>
            </a:solidFill>
          </a:ln>
        </p:spPr>
      </p:pic>
    </p:spTree>
    <p:extLst>
      <p:ext uri="{BB962C8B-B14F-4D97-AF65-F5344CB8AC3E}">
        <p14:creationId xmlns:p14="http://schemas.microsoft.com/office/powerpoint/2010/main" val="42337944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7575D7A7-3C36-4508-9BC6-70A93BD3C4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BC964A0D-06B7-4C16-AC9F-20ADDA8059E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F5703F5C-55DF-45CD-BC3F-3BE8F10339E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A8C7134F-70F9-4826-A97E-9B39AEA08F5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39351E73-B6DD-4B56-8EE9-C16B5711C46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AE446D0E-6531-40B7-A182-FB86024397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D59C2C63-D709-4949-9465-29A52CBEDD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0EFD2038-15D6-4003-8350-AFEC394EEF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191920" y="1399880"/>
            <a:ext cx="7808159" cy="4103960"/>
          </a:xfrm>
          <a:prstGeom prst="rect">
            <a:avLst/>
          </a:prstGeom>
          <a:solidFill>
            <a:schemeClr val="tx2">
              <a:lumMod val="90000"/>
              <a:lumOff val="10000"/>
            </a:schemeClr>
          </a:solidFill>
          <a:ln>
            <a:noFill/>
          </a:ln>
          <a:effectLst>
            <a:outerShdw blurRad="114300" dist="127000" dir="5400000" sx="99000" sy="99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woPt" dir="t"/>
          </a:scene3d>
          <a:sp3d contourW="6350">
            <a:bevelT w="12700" h="0" prst="coolSlant"/>
            <a:contourClr>
              <a:schemeClr val="tx2">
                <a:lumMod val="75000"/>
                <a:lumOff val="25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8CF519C2-F6BE-41BE-A50E-54B98359C9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28332" y="1540931"/>
            <a:ext cx="7543802" cy="3835401"/>
          </a:xfrm>
          <a:prstGeom prst="rect">
            <a:avLst/>
          </a:prstGeom>
          <a:noFill/>
          <a:ln w="15875">
            <a:solidFill>
              <a:schemeClr val="accent1"/>
            </a:solidFill>
            <a:miter lim="800000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7767AD93-AD3E-4C62-97D5-E54E14B2EA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3123631"/>
            <a:ext cx="12231160" cy="659658"/>
            <a:chOff x="-16934" y="3123631"/>
            <a:chExt cx="12231160" cy="659658"/>
          </a:xfrm>
        </p:grpSpPr>
        <p:sp>
          <p:nvSpPr>
            <p:cNvPr id="23" name="Rounded Rectangle 17">
              <a:extLst>
                <a:ext uri="{FF2B5EF4-FFF2-40B4-BE49-F238E27FC236}">
                  <a16:creationId xmlns:a16="http://schemas.microsoft.com/office/drawing/2014/main" id="{AA443E8D-EC07-4B8F-B370-2A1153F350B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430976" y="3123631"/>
              <a:ext cx="45720" cy="658368"/>
            </a:xfrm>
            <a:prstGeom prst="roundRect">
              <a:avLst>
                <a:gd name="adj" fmla="val 50000"/>
              </a:avLst>
            </a:prstGeom>
            <a:solidFill>
              <a:schemeClr val="tx2">
                <a:alpha val="55000"/>
              </a:schemeClr>
            </a:solidFill>
            <a:ln w="9525">
              <a:noFill/>
            </a:ln>
            <a:effectLst>
              <a:innerShdw blurRad="114300">
                <a:prstClr val="black">
                  <a:alpha val="48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id="{841F0AA1-D12D-4FDB-BF66-D9398ED9303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5536"/>
              <a:ext cx="2478024" cy="612648"/>
            </a:xfrm>
            <a:prstGeom prst="rect">
              <a:avLst/>
            </a:prstGeom>
          </p:spPr>
        </p:pic>
        <p:sp>
          <p:nvSpPr>
            <p:cNvPr id="25" name="Rounded Rectangle 20">
              <a:extLst>
                <a:ext uri="{FF2B5EF4-FFF2-40B4-BE49-F238E27FC236}">
                  <a16:creationId xmlns:a16="http://schemas.microsoft.com/office/drawing/2014/main" id="{E2B949DE-0178-4942-80DE-811C1AA4FCA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717803" y="3124921"/>
              <a:ext cx="45720" cy="658368"/>
            </a:xfrm>
            <a:prstGeom prst="roundRect">
              <a:avLst>
                <a:gd name="adj" fmla="val 50000"/>
              </a:avLst>
            </a:prstGeom>
            <a:solidFill>
              <a:schemeClr val="tx2">
                <a:alpha val="55000"/>
              </a:schemeClr>
            </a:solidFill>
            <a:ln w="9525">
              <a:noFill/>
            </a:ln>
            <a:effectLst>
              <a:innerShdw blurRad="114300">
                <a:prstClr val="black">
                  <a:alpha val="48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6" name="Picture 25">
              <a:extLst>
                <a:ext uri="{FF2B5EF4-FFF2-40B4-BE49-F238E27FC236}">
                  <a16:creationId xmlns:a16="http://schemas.microsoft.com/office/drawing/2014/main" id="{284AA86D-EAE1-4E3F-A54C-7F1E390B6DF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5536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92398" y="1871131"/>
            <a:ext cx="6815669" cy="1515533"/>
          </a:xfr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4000" dirty="0"/>
              <a:t>Trauma and The Brain</a:t>
            </a:r>
            <a:endParaRPr lang="en-US" sz="4200" dirty="0">
              <a:solidFill>
                <a:schemeClr val="bg1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92398" y="3657597"/>
            <a:ext cx="6815669" cy="1320802"/>
          </a:xfrm>
        </p:spPr>
        <p:txBody>
          <a:bodyPr vert="horz" lIns="91440" tIns="45720" rIns="91440" bIns="45720" rtlCol="0" anchor="t">
            <a:normAutofit fontScale="92500" lnSpcReduction="10000"/>
          </a:bodyPr>
          <a:lstStyle/>
          <a:p>
            <a:r>
              <a:rPr lang="en-US" sz="2400" cap="none" dirty="0">
                <a:solidFill>
                  <a:schemeClr val="tx1"/>
                </a:solidFill>
              </a:rPr>
              <a:t>Looking under the hood</a:t>
            </a:r>
          </a:p>
          <a:p>
            <a:endParaRPr lang="en-US" sz="2400" cap="none" dirty="0">
              <a:solidFill>
                <a:schemeClr val="tx1"/>
              </a:solidFill>
            </a:endParaRPr>
          </a:p>
          <a:p>
            <a:r>
              <a:rPr lang="en-US" sz="2000" dirty="0"/>
              <a:t>*Thanks to Dr. Jim Hopper for assistance with this section</a:t>
            </a:r>
          </a:p>
          <a:p>
            <a:endParaRPr lang="en-US" sz="2400" cap="none" dirty="0">
              <a:solidFill>
                <a:schemeClr val="tx1"/>
              </a:solidFill>
            </a:endParaRPr>
          </a:p>
        </p:txBody>
      </p: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0772CE55-4C36-44F1-A9BD-379BEB8431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692399" y="3522131"/>
            <a:ext cx="6815668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3775684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E13EA690-3E46-4734-B577-2ABC2C11BB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51BDD458-A659-4F0A-8038-738C3F39D5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8F792791-84CE-47AA-BB9B-37B92497AFB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1529672B-07B1-4DA2-BD2A-C421B1FBAEE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48E902B0-5E87-4F1F-9249-F11B511EC91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C71F2CD6-3F1D-4272-B95F-DF779709E7D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26508" y="982132"/>
            <a:ext cx="6270090" cy="1303867"/>
          </a:xfrm>
        </p:spPr>
        <p:txBody>
          <a:bodyPr>
            <a:normAutofit/>
          </a:bodyPr>
          <a:lstStyle/>
          <a:p>
            <a:r>
              <a:rPr lang="en-US"/>
              <a:t>Trauma and The Brain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302D7A57-9708-42D3-BE0A-D2D5AEBBB7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92644" y="1092200"/>
            <a:ext cx="3072384" cy="4535424"/>
          </a:xfrm>
          <a:prstGeom prst="rect">
            <a:avLst/>
          </a:prstGeom>
          <a:solidFill>
            <a:schemeClr val="bg1"/>
          </a:solidFill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BE8EFD6-910A-4592-9E27-E3371AC6CD0B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3503" r="22123"/>
          <a:stretch/>
        </p:blipFill>
        <p:spPr>
          <a:xfrm>
            <a:off x="1257236" y="1255007"/>
            <a:ext cx="2743200" cy="2219714"/>
          </a:xfrm>
          <a:prstGeom prst="rect">
            <a:avLst/>
          </a:prstGeom>
        </p:spPr>
      </p:pic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375B9B75-E178-411B-BA12-D67B08861B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744033" y="2400639"/>
            <a:ext cx="603504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7" name="Picture 6">
            <a:extLst>
              <a:ext uri="{FF2B5EF4-FFF2-40B4-BE49-F238E27FC236}">
                <a16:creationId xmlns:a16="http://schemas.microsoft.com/office/drawing/2014/main" id="{3B12563C-6F1A-4328-AA8C-2C70ADB237E4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t="3586" b="14282"/>
          <a:stretch/>
        </p:blipFill>
        <p:spPr>
          <a:xfrm>
            <a:off x="1257236" y="3474720"/>
            <a:ext cx="2743200" cy="1988311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31496" y="2556932"/>
            <a:ext cx="6260114" cy="3318936"/>
          </a:xfrm>
        </p:spPr>
        <p:txBody>
          <a:bodyPr>
            <a:normAutofit/>
          </a:bodyPr>
          <a:lstStyle/>
          <a:p>
            <a:pPr>
              <a:spcBef>
                <a:spcPts val="200"/>
              </a:spcBef>
              <a:spcAft>
                <a:spcPts val="200"/>
              </a:spcAft>
              <a:defRPr/>
            </a:pPr>
            <a:r>
              <a:rPr lang="en-US" sz="3200" dirty="0"/>
              <a:t>Executive System</a:t>
            </a:r>
          </a:p>
          <a:p>
            <a:pPr>
              <a:spcBef>
                <a:spcPts val="200"/>
              </a:spcBef>
              <a:spcAft>
                <a:spcPts val="200"/>
              </a:spcAft>
              <a:defRPr/>
            </a:pPr>
            <a:endParaRPr lang="en-US" dirty="0"/>
          </a:p>
          <a:p>
            <a:pPr lvl="1"/>
            <a:r>
              <a:rPr lang="en-US" dirty="0"/>
              <a:t>Rational thinking and planning</a:t>
            </a:r>
          </a:p>
          <a:p>
            <a:pPr lvl="1"/>
            <a:r>
              <a:rPr lang="en-US" dirty="0"/>
              <a:t>Voluntary control of where attention is focused</a:t>
            </a:r>
          </a:p>
          <a:p>
            <a:pPr lvl="1"/>
            <a:r>
              <a:rPr lang="en-US" dirty="0"/>
              <a:t>Voluntary control of behavior</a:t>
            </a:r>
          </a:p>
        </p:txBody>
      </p:sp>
    </p:spTree>
    <p:extLst>
      <p:ext uri="{BB962C8B-B14F-4D97-AF65-F5344CB8AC3E}">
        <p14:creationId xmlns:p14="http://schemas.microsoft.com/office/powerpoint/2010/main" val="385265611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E13EA690-3E46-4734-B577-2ABC2C11BB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51BDD458-A659-4F0A-8038-738C3F39D5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8F792791-84CE-47AA-BB9B-37B92497AFB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1529672B-07B1-4DA2-BD2A-C421B1FBAEE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48E902B0-5E87-4F1F-9249-F11B511EC91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C71F2CD6-3F1D-4272-B95F-DF779709E7D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26508" y="982132"/>
            <a:ext cx="6270090" cy="1303867"/>
          </a:xfrm>
        </p:spPr>
        <p:txBody>
          <a:bodyPr>
            <a:normAutofit/>
          </a:bodyPr>
          <a:lstStyle/>
          <a:p>
            <a:r>
              <a:rPr lang="en-US"/>
              <a:t>Trauma and The Brain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302D7A57-9708-42D3-BE0A-D2D5AEBBB7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92644" y="1092200"/>
            <a:ext cx="3072384" cy="4535424"/>
          </a:xfrm>
          <a:prstGeom prst="rect">
            <a:avLst/>
          </a:prstGeom>
          <a:solidFill>
            <a:schemeClr val="bg1"/>
          </a:solidFill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21E6F01-4B5D-4F49-9B2D-7C5A563B6A90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r="25850"/>
          <a:stretch/>
        </p:blipFill>
        <p:spPr>
          <a:xfrm>
            <a:off x="1257236" y="1255007"/>
            <a:ext cx="2743200" cy="2219714"/>
          </a:xfrm>
          <a:prstGeom prst="rect">
            <a:avLst/>
          </a:prstGeom>
        </p:spPr>
      </p:pic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375B9B75-E178-411B-BA12-D67B08861B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744033" y="2400639"/>
            <a:ext cx="603504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4" name="Picture 3">
            <a:extLst>
              <a:ext uri="{FF2B5EF4-FFF2-40B4-BE49-F238E27FC236}">
                <a16:creationId xmlns:a16="http://schemas.microsoft.com/office/drawing/2014/main" id="{ED7B840A-C9F3-4125-8558-59C545B56C59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t="2780" b="12198"/>
          <a:stretch/>
        </p:blipFill>
        <p:spPr>
          <a:xfrm>
            <a:off x="1257236" y="3474720"/>
            <a:ext cx="2743200" cy="1988311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31496" y="2556932"/>
            <a:ext cx="6260114" cy="3318936"/>
          </a:xfrm>
        </p:spPr>
        <p:txBody>
          <a:bodyPr>
            <a:normAutofit/>
          </a:bodyPr>
          <a:lstStyle/>
          <a:p>
            <a:pPr>
              <a:spcBef>
                <a:spcPts val="200"/>
              </a:spcBef>
              <a:spcAft>
                <a:spcPts val="200"/>
              </a:spcAft>
              <a:defRPr/>
            </a:pPr>
            <a:r>
              <a:rPr lang="en-US" sz="3200" dirty="0"/>
              <a:t>Defense System</a:t>
            </a:r>
          </a:p>
          <a:p>
            <a:pPr>
              <a:spcBef>
                <a:spcPts val="200"/>
              </a:spcBef>
              <a:spcAft>
                <a:spcPts val="200"/>
              </a:spcAft>
              <a:defRPr/>
            </a:pPr>
            <a:endParaRPr lang="en-US" dirty="0"/>
          </a:p>
          <a:p>
            <a:pPr lvl="1"/>
            <a:r>
              <a:rPr lang="en-US" dirty="0"/>
              <a:t>Automatically takes control</a:t>
            </a:r>
          </a:p>
          <a:p>
            <a:pPr lvl="1"/>
            <a:r>
              <a:rPr lang="en-US" dirty="0"/>
              <a:t>Threat Responses</a:t>
            </a:r>
          </a:p>
          <a:p>
            <a:pPr lvl="1"/>
            <a:r>
              <a:rPr lang="en-US" dirty="0"/>
              <a:t>Reflex and habit behaviors</a:t>
            </a:r>
          </a:p>
        </p:txBody>
      </p:sp>
    </p:spTree>
    <p:extLst>
      <p:ext uri="{BB962C8B-B14F-4D97-AF65-F5344CB8AC3E}">
        <p14:creationId xmlns:p14="http://schemas.microsoft.com/office/powerpoint/2010/main" val="91327221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What happens when the defense circuitry detects a threat to survival?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94960" y="2581416"/>
            <a:ext cx="1394141" cy="83648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49121" y="3948223"/>
            <a:ext cx="2517700" cy="79178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11119" y="4639370"/>
            <a:ext cx="1661439" cy="905247"/>
          </a:xfrm>
          <a:prstGeom prst="rect">
            <a:avLst/>
          </a:prstGeom>
          <a:ln w="57150">
            <a:solidFill>
              <a:srgbClr val="4A66AC"/>
            </a:solidFill>
          </a:ln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943383" y="4660062"/>
            <a:ext cx="1671317" cy="884555"/>
          </a:xfrm>
          <a:prstGeom prst="rect">
            <a:avLst/>
          </a:prstGeom>
          <a:ln w="57150">
            <a:solidFill>
              <a:srgbClr val="4A66AC"/>
            </a:solidFill>
          </a:ln>
        </p:spPr>
      </p:pic>
      <p:sp>
        <p:nvSpPr>
          <p:cNvPr id="13" name="Down Arrow 12"/>
          <p:cNvSpPr/>
          <p:nvPr/>
        </p:nvSpPr>
        <p:spPr>
          <a:xfrm>
            <a:off x="5958838" y="3429635"/>
            <a:ext cx="274320" cy="51858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</p:txBody>
      </p:sp>
      <p:sp>
        <p:nvSpPr>
          <p:cNvPr id="14" name="Down Arrow 13"/>
          <p:cNvSpPr/>
          <p:nvPr/>
        </p:nvSpPr>
        <p:spPr>
          <a:xfrm>
            <a:off x="8837496" y="4038776"/>
            <a:ext cx="217674" cy="51858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</p:txBody>
      </p:sp>
      <p:sp>
        <p:nvSpPr>
          <p:cNvPr id="15" name="Down Arrow 14"/>
          <p:cNvSpPr/>
          <p:nvPr/>
        </p:nvSpPr>
        <p:spPr>
          <a:xfrm>
            <a:off x="3104126" y="4038776"/>
            <a:ext cx="274320" cy="51858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</p:txBody>
      </p:sp>
      <p:sp>
        <p:nvSpPr>
          <p:cNvPr id="16" name="Flowchart: Process 15"/>
          <p:cNvSpPr/>
          <p:nvPr/>
        </p:nvSpPr>
        <p:spPr>
          <a:xfrm>
            <a:off x="3343687" y="4041856"/>
            <a:ext cx="1492734" cy="157852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</p:txBody>
      </p:sp>
      <p:sp>
        <p:nvSpPr>
          <p:cNvPr id="17" name="Flowchart: Process 16"/>
          <p:cNvSpPr/>
          <p:nvPr/>
        </p:nvSpPr>
        <p:spPr>
          <a:xfrm>
            <a:off x="7366821" y="4041856"/>
            <a:ext cx="1492734" cy="157852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0373539" y="5332636"/>
            <a:ext cx="11072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t>Executive System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19956" y="5396937"/>
            <a:ext cx="10442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t>Defense System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529BD70-FC99-4A4E-A506-FAF9FC96877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167967" y="5056433"/>
            <a:ext cx="1147814" cy="1012318"/>
          </a:xfrm>
          <a:prstGeom prst="rect">
            <a:avLst/>
          </a:prstGeom>
          <a:ln w="57150">
            <a:solidFill>
              <a:srgbClr val="4A66AC"/>
            </a:solidFill>
          </a:ln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A131ADDE-7CC3-4DC6-BB32-A40BD47D671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flipH="1">
            <a:off x="1835586" y="5068894"/>
            <a:ext cx="1158715" cy="987401"/>
          </a:xfrm>
          <a:prstGeom prst="rect">
            <a:avLst/>
          </a:prstGeom>
          <a:ln w="57150">
            <a:solidFill>
              <a:srgbClr val="4A66AC"/>
            </a:solidFill>
          </a:ln>
        </p:spPr>
      </p:pic>
    </p:spTree>
    <p:extLst>
      <p:ext uri="{BB962C8B-B14F-4D97-AF65-F5344CB8AC3E}">
        <p14:creationId xmlns:p14="http://schemas.microsoft.com/office/powerpoint/2010/main" val="10410961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 animBg="1"/>
      <p:bldP spid="16" grpId="0" animBg="1"/>
      <p:bldP spid="17" grpId="0" animBg="1"/>
      <p:bldP spid="21" grpId="0"/>
      <p:bldP spid="2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3" name="Rectangle 42">
            <a:extLst>
              <a:ext uri="{FF2B5EF4-FFF2-40B4-BE49-F238E27FC236}">
                <a16:creationId xmlns:a16="http://schemas.microsoft.com/office/drawing/2014/main" id="{4A2AAA7B-DD5A-486B-B28F-F195883153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5" name="Group 44">
            <a:extLst>
              <a:ext uri="{FF2B5EF4-FFF2-40B4-BE49-F238E27FC236}">
                <a16:creationId xmlns:a16="http://schemas.microsoft.com/office/drawing/2014/main" id="{3DB99B21-A649-42D2-BB86-486C2E73A0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46" name="Picture 45">
              <a:extLst>
                <a:ext uri="{FF2B5EF4-FFF2-40B4-BE49-F238E27FC236}">
                  <a16:creationId xmlns:a16="http://schemas.microsoft.com/office/drawing/2014/main" id="{4A631EEB-EF96-4032-8B47-62220C1316E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47" name="Rectangle 46">
              <a:extLst>
                <a:ext uri="{FF2B5EF4-FFF2-40B4-BE49-F238E27FC236}">
                  <a16:creationId xmlns:a16="http://schemas.microsoft.com/office/drawing/2014/main" id="{90B37569-6E3D-4B34-AD3E-0FC79D7CB98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48" name="Picture 47">
              <a:extLst>
                <a:ext uri="{FF2B5EF4-FFF2-40B4-BE49-F238E27FC236}">
                  <a16:creationId xmlns:a16="http://schemas.microsoft.com/office/drawing/2014/main" id="{A3A0A741-DE46-43B7-A732-2C6D71E7B11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49" name="Picture 48">
              <a:extLst>
                <a:ext uri="{FF2B5EF4-FFF2-40B4-BE49-F238E27FC236}">
                  <a16:creationId xmlns:a16="http://schemas.microsoft.com/office/drawing/2014/main" id="{3FB4AD13-112F-436E-9596-F7557110C0D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0101" y="982132"/>
            <a:ext cx="6354633" cy="1303867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4100"/>
              <a:t>What happens when the brain detects a threat?</a:t>
            </a:r>
          </a:p>
        </p:txBody>
      </p:sp>
      <p:cxnSp>
        <p:nvCxnSpPr>
          <p:cNvPr id="51" name="Straight Connector 50">
            <a:extLst>
              <a:ext uri="{FF2B5EF4-FFF2-40B4-BE49-F238E27FC236}">
                <a16:creationId xmlns:a16="http://schemas.microsoft.com/office/drawing/2014/main" id="{496D98D9-A8AD-432E-BD4E-FF80012442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477057" y="2400639"/>
            <a:ext cx="576072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67385" y="2556932"/>
            <a:ext cx="6380065" cy="3318936"/>
          </a:xfrm>
        </p:spPr>
        <p:txBody>
          <a:bodyPr>
            <a:normAutofit/>
          </a:bodyPr>
          <a:lstStyle/>
          <a:p>
            <a:pPr>
              <a:spcBef>
                <a:spcPts val="200"/>
              </a:spcBef>
              <a:spcAft>
                <a:spcPts val="200"/>
              </a:spcAft>
              <a:defRPr/>
            </a:pPr>
            <a:endParaRPr lang="en-US" dirty="0"/>
          </a:p>
          <a:p>
            <a:pPr>
              <a:spcBef>
                <a:spcPts val="200"/>
              </a:spcBef>
              <a:spcAft>
                <a:spcPts val="200"/>
              </a:spcAft>
              <a:defRPr/>
            </a:pPr>
            <a:r>
              <a:rPr lang="en-US" sz="2800" dirty="0"/>
              <a:t>Prefrontal Cortex is impaired</a:t>
            </a:r>
          </a:p>
          <a:p>
            <a:pPr lvl="1"/>
            <a:r>
              <a:rPr lang="en-US" sz="2400" dirty="0"/>
              <a:t>Impaired planning</a:t>
            </a:r>
          </a:p>
          <a:p>
            <a:pPr lvl="1"/>
            <a:r>
              <a:rPr lang="en-US" sz="2400" dirty="0"/>
              <a:t>Impaired ability to focus attention</a:t>
            </a:r>
          </a:p>
          <a:p>
            <a:pPr lvl="1"/>
            <a:r>
              <a:rPr lang="en-US" sz="2400" dirty="0"/>
              <a:t>Impaired integration of memory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68F7DD1B-5677-4323-B51E-E4557DAC8C8B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t="3002" r="-3" b="14753"/>
          <a:stretch/>
        </p:blipFill>
        <p:spPr>
          <a:xfrm>
            <a:off x="8137325" y="1158024"/>
            <a:ext cx="2839277" cy="2066544"/>
          </a:xfrm>
          <a:prstGeom prst="rect">
            <a:avLst/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46304EF-8E57-452B-9E05-70DC45F83248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t="10261" r="6" b="6"/>
          <a:stretch/>
        </p:blipFill>
        <p:spPr>
          <a:xfrm>
            <a:off x="8135453" y="3631646"/>
            <a:ext cx="2843021" cy="2066544"/>
          </a:xfrm>
          <a:prstGeom prst="rect">
            <a:avLst/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</p:pic>
    </p:spTree>
    <p:extLst>
      <p:ext uri="{BB962C8B-B14F-4D97-AF65-F5344CB8AC3E}">
        <p14:creationId xmlns:p14="http://schemas.microsoft.com/office/powerpoint/2010/main" val="352286793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3600" dirty="0"/>
              <a:t>Threats to Survival and Memory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27760" y="2556932"/>
            <a:ext cx="10038080" cy="3318936"/>
          </a:xfrm>
        </p:spPr>
        <p:txBody>
          <a:bodyPr>
            <a:normAutofit fontScale="85000" lnSpcReduction="10000"/>
          </a:bodyPr>
          <a:lstStyle/>
          <a:p>
            <a:pPr>
              <a:spcBef>
                <a:spcPts val="200"/>
              </a:spcBef>
              <a:spcAft>
                <a:spcPts val="200"/>
              </a:spcAft>
              <a:defRPr/>
            </a:pPr>
            <a:r>
              <a:rPr lang="en-US" sz="3800" dirty="0"/>
              <a:t>Prefrontal Cortex is impaired</a:t>
            </a:r>
          </a:p>
          <a:p>
            <a:pPr lvl="1"/>
            <a:r>
              <a:rPr lang="en-US" sz="3300" dirty="0"/>
              <a:t>Impaired planning – 		Why didn’t you run, scream, fight? </a:t>
            </a:r>
          </a:p>
          <a:p>
            <a:pPr lvl="1"/>
            <a:r>
              <a:rPr lang="en-US" sz="3300" dirty="0"/>
              <a:t>Impaired ability to focus – 		What color was his hair?</a:t>
            </a:r>
          </a:p>
          <a:p>
            <a:pPr lvl="1">
              <a:tabLst>
                <a:tab pos="5826125" algn="l"/>
              </a:tabLst>
            </a:pPr>
            <a:r>
              <a:rPr lang="en-US" sz="3300" dirty="0"/>
              <a:t>Impaired integration of memory – 		What happened next?</a:t>
            </a:r>
          </a:p>
          <a:p>
            <a:pPr lvl="1"/>
            <a:endParaRPr lang="en-US" sz="3300" dirty="0"/>
          </a:p>
          <a:p>
            <a:pPr marL="0" indent="0">
              <a:buNone/>
            </a:pPr>
            <a:r>
              <a:rPr lang="en-US" sz="3300" b="1" dirty="0">
                <a:solidFill>
                  <a:srgbClr val="00B050"/>
                </a:solidFill>
                <a:sym typeface="Wingdings" panose="05000000000000000000" pitchFamily="2" charset="2"/>
              </a:rPr>
              <a:t> </a:t>
            </a:r>
            <a:r>
              <a:rPr lang="en-US" sz="3300" b="1" dirty="0">
                <a:solidFill>
                  <a:schemeClr val="bg1"/>
                </a:solidFill>
                <a:sym typeface="Wingdings" panose="05000000000000000000" pitchFamily="2" charset="2"/>
              </a:rPr>
              <a:t>Memories captured are d</a:t>
            </a:r>
            <a:r>
              <a:rPr lang="en-US" sz="3300" b="1" dirty="0"/>
              <a:t>etails to </a:t>
            </a:r>
            <a:r>
              <a:rPr lang="en-US" sz="3300" b="1" u="sng" dirty="0"/>
              <a:t>COPE</a:t>
            </a:r>
            <a:r>
              <a:rPr lang="en-US" sz="3300" b="1" dirty="0"/>
              <a:t> or </a:t>
            </a:r>
            <a:r>
              <a:rPr lang="en-US" sz="3300" b="1" u="sng" dirty="0"/>
              <a:t>SURVIVE</a:t>
            </a:r>
            <a:endParaRPr lang="en-US" sz="3300" b="1" u="sng" dirty="0">
              <a:solidFill>
                <a:srgbClr val="00B050"/>
              </a:solidFill>
            </a:endParaRP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3F97D1D9-F244-44E9-BA39-2068CC03E7C1}"/>
              </a:ext>
            </a:extLst>
          </p:cNvPr>
          <p:cNvGrpSpPr/>
          <p:nvPr/>
        </p:nvGrpSpPr>
        <p:grpSpPr>
          <a:xfrm>
            <a:off x="4941750" y="3148148"/>
            <a:ext cx="2260937" cy="1411152"/>
            <a:chOff x="4941750" y="3148148"/>
            <a:chExt cx="2260937" cy="1411152"/>
          </a:xfrm>
        </p:grpSpPr>
        <p:sp>
          <p:nvSpPr>
            <p:cNvPr id="6" name="Multiply 5"/>
            <p:cNvSpPr/>
            <p:nvPr/>
          </p:nvSpPr>
          <p:spPr>
            <a:xfrm>
              <a:off x="4941750" y="3148148"/>
              <a:ext cx="418012" cy="313509"/>
            </a:xfrm>
            <a:prstGeom prst="mathMultiply">
              <a:avLst/>
            </a:prstGeom>
            <a:solidFill>
              <a:srgbClr val="C0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endParaRPr>
            </a:p>
          </p:txBody>
        </p:sp>
        <p:sp>
          <p:nvSpPr>
            <p:cNvPr id="8" name="Multiply 7"/>
            <p:cNvSpPr/>
            <p:nvPr/>
          </p:nvSpPr>
          <p:spPr>
            <a:xfrm>
              <a:off x="5886994" y="3730171"/>
              <a:ext cx="418012" cy="313509"/>
            </a:xfrm>
            <a:prstGeom prst="mathMultiply">
              <a:avLst/>
            </a:prstGeom>
            <a:solidFill>
              <a:srgbClr val="C0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endParaRPr>
            </a:p>
          </p:txBody>
        </p:sp>
        <p:sp>
          <p:nvSpPr>
            <p:cNvPr id="9" name="Multiply 8"/>
            <p:cNvSpPr/>
            <p:nvPr/>
          </p:nvSpPr>
          <p:spPr>
            <a:xfrm>
              <a:off x="6784675" y="4245791"/>
              <a:ext cx="418012" cy="313509"/>
            </a:xfrm>
            <a:prstGeom prst="mathMultiply">
              <a:avLst/>
            </a:prstGeom>
            <a:solidFill>
              <a:srgbClr val="C0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endParaRPr>
            </a:p>
          </p:txBody>
        </p:sp>
      </p:grpSp>
      <p:pic>
        <p:nvPicPr>
          <p:cNvPr id="10" name="Picture 9">
            <a:extLst>
              <a:ext uri="{FF2B5EF4-FFF2-40B4-BE49-F238E27FC236}">
                <a16:creationId xmlns:a16="http://schemas.microsoft.com/office/drawing/2014/main" id="{11DE62B3-5A24-4C5C-AEF1-013D65C53A3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34400" y="744920"/>
            <a:ext cx="1677072" cy="14853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13428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42156184-C35E-40FF-9C64-B7F0FF61C2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E584079-BD13-4EFC-9B7D-BB620B5E70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4631" y="484632"/>
            <a:ext cx="11222737" cy="147963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balanced" dir="t"/>
          </a:scene3d>
          <a:sp3d>
            <a:bevelT w="6350" h="63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4421" y="796374"/>
            <a:ext cx="10583158" cy="880027"/>
          </a:xfr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3100">
                <a:solidFill>
                  <a:schemeClr val="tx2"/>
                </a:solidFill>
              </a:rPr>
              <a:t>Trauma Informed Victim Contact and Interviewing: Objectives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C7053FF-8E4D-4155-86CE-50A72DCD32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50747" y="648377"/>
            <a:ext cx="10890504" cy="1152144"/>
          </a:xfrm>
          <a:prstGeom prst="rect">
            <a:avLst/>
          </a:prstGeom>
          <a:noFill/>
          <a:ln w="15875" cap="flat">
            <a:solidFill>
              <a:schemeClr val="accent1"/>
            </a:solidFill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42F442A-E722-4FA8-8DA6-41899E8842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286000"/>
            <a:ext cx="12192000" cy="4572000"/>
          </a:xfrm>
          <a:prstGeom prst="rect">
            <a:avLst/>
          </a:prstGeom>
          <a:solidFill>
            <a:schemeClr val="tx2">
              <a:lumMod val="90000"/>
              <a:lumOff val="10000"/>
            </a:schemeClr>
          </a:solidFill>
          <a:ln>
            <a:noFill/>
          </a:ln>
          <a:effectLst>
            <a:innerShdw blurRad="63500" dist="50800" dir="16200000">
              <a:prstClr val="black">
                <a:alpha val="35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idx="1"/>
          </p:nvPr>
        </p:nvSpPr>
        <p:spPr>
          <a:xfrm>
            <a:off x="1295401" y="2612256"/>
            <a:ext cx="9601196" cy="3263612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Explore power &amp; control</a:t>
            </a:r>
          </a:p>
          <a:p>
            <a:r>
              <a:rPr lang="en-US" dirty="0">
                <a:solidFill>
                  <a:schemeClr val="bg1"/>
                </a:solidFill>
              </a:rPr>
              <a:t>Define and explore “trauma informed”</a:t>
            </a:r>
          </a:p>
          <a:p>
            <a:r>
              <a:rPr lang="en-US" dirty="0">
                <a:solidFill>
                  <a:schemeClr val="bg1"/>
                </a:solidFill>
              </a:rPr>
              <a:t>Explore trauma informed victim contact</a:t>
            </a:r>
          </a:p>
          <a:p>
            <a:r>
              <a:rPr lang="en-US" dirty="0">
                <a:solidFill>
                  <a:schemeClr val="bg1"/>
                </a:solidFill>
              </a:rPr>
              <a:t>Practical tools for interviewing victims</a:t>
            </a:r>
          </a:p>
        </p:txBody>
      </p:sp>
    </p:spTree>
    <p:extLst>
      <p:ext uri="{BB962C8B-B14F-4D97-AF65-F5344CB8AC3E}">
        <p14:creationId xmlns:p14="http://schemas.microsoft.com/office/powerpoint/2010/main" val="25633333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" name="Rectangle 19">
            <a:extLst>
              <a:ext uri="{FF2B5EF4-FFF2-40B4-BE49-F238E27FC236}">
                <a16:creationId xmlns:a16="http://schemas.microsoft.com/office/drawing/2014/main" id="{22AC0F86-9A78-4E84-A4B4-ADB8B2629A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4AF78B9E-8BE2-4706-9377-A05FA25ABA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32CDFDE2-4DB3-4623-BA21-187D1B710F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ED74B2AA-1443-4E9B-8462-F7F5B852590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25" name="Picture 24">
              <a:extLst>
                <a:ext uri="{FF2B5EF4-FFF2-40B4-BE49-F238E27FC236}">
                  <a16:creationId xmlns:a16="http://schemas.microsoft.com/office/drawing/2014/main" id="{9BB652B6-7300-49EC-9422-EF5342492AF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26" name="Picture 25">
              <a:extLst>
                <a:ext uri="{FF2B5EF4-FFF2-40B4-BE49-F238E27FC236}">
                  <a16:creationId xmlns:a16="http://schemas.microsoft.com/office/drawing/2014/main" id="{D0909587-01DE-424D-A15F-DAA28CF2CD3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35825" y="982132"/>
            <a:ext cx="3360772" cy="1303867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3100" dirty="0"/>
              <a:t>Threats to Survival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69A54E25-1C05-48E5-A5CC-3778C1D363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92643" y="1092200"/>
            <a:ext cx="5942687" cy="4515104"/>
          </a:xfrm>
          <a:prstGeom prst="rect">
            <a:avLst/>
          </a:prstGeom>
          <a:solidFill>
            <a:schemeClr val="bg1"/>
          </a:solidFill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2E9E849-BCC4-401B-A9B3-B0D1FB7A5909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2417" b="11836"/>
          <a:stretch/>
        </p:blipFill>
        <p:spPr>
          <a:xfrm>
            <a:off x="1412683" y="1410208"/>
            <a:ext cx="5278777" cy="3858780"/>
          </a:xfrm>
          <a:prstGeom prst="rect">
            <a:avLst/>
          </a:prstGeom>
        </p:spPr>
      </p:pic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0E5D0023-B23E-4823-8D72-B07FFF8CAE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520089" y="2400639"/>
            <a:ext cx="337650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35824" y="2556932"/>
            <a:ext cx="3360771" cy="3318936"/>
          </a:xfrm>
        </p:spPr>
        <p:txBody>
          <a:bodyPr>
            <a:normAutofit/>
          </a:bodyPr>
          <a:lstStyle/>
          <a:p>
            <a:pPr marL="0" indent="0">
              <a:spcBef>
                <a:spcPts val="200"/>
              </a:spcBef>
              <a:spcAft>
                <a:spcPts val="200"/>
              </a:spcAft>
              <a:buNone/>
              <a:defRPr/>
            </a:pPr>
            <a:r>
              <a:rPr lang="en-US" sz="4000" dirty="0"/>
              <a:t>Defense system is largely in charge </a:t>
            </a:r>
          </a:p>
          <a:p>
            <a:pPr>
              <a:spcBef>
                <a:spcPts val="200"/>
              </a:spcBef>
              <a:spcAft>
                <a:spcPts val="200"/>
              </a:spcAft>
              <a:defRPr/>
            </a:pPr>
            <a:endParaRPr lang="en-US" sz="4000" dirty="0"/>
          </a:p>
          <a:p>
            <a:pPr>
              <a:spcBef>
                <a:spcPts val="200"/>
              </a:spcBef>
              <a:spcAft>
                <a:spcPts val="200"/>
              </a:spcAft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887567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4" name="Rectangle 33">
            <a:extLst>
              <a:ext uri="{FF2B5EF4-FFF2-40B4-BE49-F238E27FC236}">
                <a16:creationId xmlns:a16="http://schemas.microsoft.com/office/drawing/2014/main" id="{4A2AAA7B-DD5A-486B-B28F-F195883153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6" name="Group 35">
            <a:extLst>
              <a:ext uri="{FF2B5EF4-FFF2-40B4-BE49-F238E27FC236}">
                <a16:creationId xmlns:a16="http://schemas.microsoft.com/office/drawing/2014/main" id="{3DB99B21-A649-42D2-BB86-486C2E73A0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37" name="Picture 36">
              <a:extLst>
                <a:ext uri="{FF2B5EF4-FFF2-40B4-BE49-F238E27FC236}">
                  <a16:creationId xmlns:a16="http://schemas.microsoft.com/office/drawing/2014/main" id="{4A631EEB-EF96-4032-8B47-62220C1316E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90B37569-6E3D-4B34-AD3E-0FC79D7CB98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39" name="Picture 38">
              <a:extLst>
                <a:ext uri="{FF2B5EF4-FFF2-40B4-BE49-F238E27FC236}">
                  <a16:creationId xmlns:a16="http://schemas.microsoft.com/office/drawing/2014/main" id="{A3A0A741-DE46-43B7-A732-2C6D71E7B11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40" name="Picture 39">
              <a:extLst>
                <a:ext uri="{FF2B5EF4-FFF2-40B4-BE49-F238E27FC236}">
                  <a16:creationId xmlns:a16="http://schemas.microsoft.com/office/drawing/2014/main" id="{3FB4AD13-112F-436E-9596-F7557110C0D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0101" y="982132"/>
            <a:ext cx="6354633" cy="1303867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3700" dirty="0"/>
              <a:t>What are our responses when the defense system is in charge?</a:t>
            </a:r>
          </a:p>
        </p:txBody>
      </p: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496D98D9-A8AD-432E-BD4E-FF80012442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477057" y="2400639"/>
            <a:ext cx="576072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67385" y="2556932"/>
            <a:ext cx="6380065" cy="3318936"/>
          </a:xfrm>
        </p:spPr>
        <p:txBody>
          <a:bodyPr>
            <a:normAutofit/>
          </a:bodyPr>
          <a:lstStyle/>
          <a:p>
            <a:pPr marL="0" indent="0">
              <a:spcBef>
                <a:spcPts val="200"/>
              </a:spcBef>
              <a:spcAft>
                <a:spcPts val="200"/>
              </a:spcAft>
              <a:buNone/>
              <a:defRPr/>
            </a:pPr>
            <a:r>
              <a:rPr lang="en-US" dirty="0"/>
              <a:t>With the defense system in charge, victims don’t usually get to choose their response:</a:t>
            </a:r>
          </a:p>
          <a:p>
            <a:pPr lvl="1">
              <a:spcBef>
                <a:spcPts val="1200"/>
              </a:spcBef>
              <a:spcAft>
                <a:spcPts val="200"/>
              </a:spcAft>
              <a:defRPr/>
            </a:pPr>
            <a:r>
              <a:rPr lang="en-US" sz="2400" dirty="0"/>
              <a:t>Reflexes</a:t>
            </a:r>
          </a:p>
          <a:p>
            <a:pPr lvl="1">
              <a:spcBef>
                <a:spcPts val="200"/>
              </a:spcBef>
              <a:spcAft>
                <a:spcPts val="200"/>
              </a:spcAft>
              <a:defRPr/>
            </a:pPr>
            <a:r>
              <a:rPr lang="en-US" sz="2400" dirty="0"/>
              <a:t>Habits </a:t>
            </a:r>
          </a:p>
          <a:p>
            <a:pPr lvl="2">
              <a:spcBef>
                <a:spcPts val="200"/>
              </a:spcBef>
              <a:spcAft>
                <a:spcPts val="200"/>
              </a:spcAft>
              <a:defRPr/>
            </a:pPr>
            <a:r>
              <a:rPr lang="en-US" sz="2000" dirty="0"/>
              <a:t>History &amp; </a:t>
            </a:r>
          </a:p>
          <a:p>
            <a:pPr lvl="2">
              <a:spcBef>
                <a:spcPts val="200"/>
              </a:spcBef>
              <a:spcAft>
                <a:spcPts val="200"/>
              </a:spcAft>
              <a:defRPr/>
            </a:pPr>
            <a:r>
              <a:rPr lang="en-US" sz="2000" dirty="0"/>
              <a:t>Culture</a:t>
            </a:r>
          </a:p>
          <a:p>
            <a:pPr lvl="1">
              <a:spcBef>
                <a:spcPts val="200"/>
              </a:spcBef>
              <a:spcAft>
                <a:spcPts val="200"/>
              </a:spcAft>
              <a:defRPr/>
            </a:pPr>
            <a:r>
              <a:rPr lang="en-US" sz="2400" dirty="0"/>
              <a:t>Training</a:t>
            </a:r>
          </a:p>
          <a:p>
            <a:pPr>
              <a:spcBef>
                <a:spcPts val="200"/>
              </a:spcBef>
              <a:spcAft>
                <a:spcPts val="200"/>
              </a:spcAft>
              <a:defRPr/>
            </a:pPr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AD33E97-B3CF-414F-A3E8-3FFF3E677D50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t="2341" r="8" b="7685"/>
          <a:stretch/>
        </p:blipFill>
        <p:spPr>
          <a:xfrm>
            <a:off x="8137325" y="1158024"/>
            <a:ext cx="2839277" cy="2066544"/>
          </a:xfrm>
          <a:prstGeom prst="rect">
            <a:avLst/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7"/>
          <a:srcRect r="4" b="5546"/>
          <a:stretch/>
        </p:blipFill>
        <p:spPr>
          <a:xfrm>
            <a:off x="8135453" y="3631646"/>
            <a:ext cx="2843021" cy="2066544"/>
          </a:xfrm>
          <a:prstGeom prst="rect">
            <a:avLst/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</p:pic>
    </p:spTree>
    <p:extLst>
      <p:ext uri="{BB962C8B-B14F-4D97-AF65-F5344CB8AC3E}">
        <p14:creationId xmlns:p14="http://schemas.microsoft.com/office/powerpoint/2010/main" val="352970751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What does memory look like when the defense system is in charge?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pPr marL="0" indent="0" algn="ctr">
              <a:spcBef>
                <a:spcPts val="200"/>
              </a:spcBef>
              <a:spcAft>
                <a:spcPts val="200"/>
              </a:spcAft>
              <a:buNone/>
              <a:defRPr/>
            </a:pPr>
            <a:r>
              <a:rPr lang="en-US" sz="3500" b="1" u="sng" dirty="0"/>
              <a:t>Flashbulb Memory</a:t>
            </a:r>
          </a:p>
          <a:p>
            <a:pPr>
              <a:spcBef>
                <a:spcPts val="200"/>
              </a:spcBef>
              <a:spcAft>
                <a:spcPts val="200"/>
              </a:spcAft>
              <a:defRPr/>
            </a:pPr>
            <a:endParaRPr lang="en-US" sz="3600" dirty="0"/>
          </a:p>
          <a:p>
            <a:pPr lvl="1">
              <a:spcBef>
                <a:spcPts val="200"/>
              </a:spcBef>
              <a:spcAft>
                <a:spcPts val="200"/>
              </a:spcAft>
              <a:defRPr/>
            </a:pPr>
            <a:r>
              <a:rPr lang="en-US" sz="3000" dirty="0"/>
              <a:t>Detailed snapshot of the first moments of an assault</a:t>
            </a:r>
          </a:p>
          <a:p>
            <a:pPr lvl="1">
              <a:spcBef>
                <a:spcPts val="200"/>
              </a:spcBef>
              <a:spcAft>
                <a:spcPts val="200"/>
              </a:spcAft>
              <a:defRPr/>
            </a:pPr>
            <a:endParaRPr lang="en-US" sz="3000" dirty="0"/>
          </a:p>
          <a:p>
            <a:pPr lvl="1">
              <a:spcBef>
                <a:spcPts val="200"/>
              </a:spcBef>
              <a:spcAft>
                <a:spcPts val="200"/>
              </a:spcAft>
              <a:defRPr/>
            </a:pPr>
            <a:r>
              <a:rPr lang="en-US" sz="3000" dirty="0"/>
              <a:t>Helps in prediction of future attacks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5945429" y="2560320"/>
            <a:ext cx="5190134" cy="3310128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en-US" sz="3600" b="1" u="sng" dirty="0"/>
              <a:t>Fragmen</a:t>
            </a:r>
            <a:r>
              <a:rPr lang="en-US" sz="3200" b="1" u="sng" dirty="0"/>
              <a:t>ted Memory</a:t>
            </a:r>
          </a:p>
          <a:p>
            <a:pPr lvl="1"/>
            <a:r>
              <a:rPr lang="en-US" sz="3000" dirty="0"/>
              <a:t>What do I need to focus on to cope or survive is saved but often without context or time stamp</a:t>
            </a:r>
          </a:p>
          <a:p>
            <a:pPr lvl="1"/>
            <a:r>
              <a:rPr lang="en-US" sz="3000" dirty="0">
                <a:solidFill>
                  <a:schemeClr val="bg1"/>
                </a:solidFill>
              </a:rPr>
              <a:t>Memories can be fragmentary and disorganized, making them confusing later. </a:t>
            </a:r>
          </a:p>
        </p:txBody>
      </p:sp>
    </p:spTree>
    <p:extLst>
      <p:ext uri="{BB962C8B-B14F-4D97-AF65-F5344CB8AC3E}">
        <p14:creationId xmlns:p14="http://schemas.microsoft.com/office/powerpoint/2010/main" val="11402067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7" name="Group 66">
            <a:extLst>
              <a:ext uri="{FF2B5EF4-FFF2-40B4-BE49-F238E27FC236}">
                <a16:creationId xmlns:a16="http://schemas.microsoft.com/office/drawing/2014/main" id="{749C117F-F390-437B-ADB0-57E87EFF34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68" name="Picture 67">
              <a:extLst>
                <a:ext uri="{FF2B5EF4-FFF2-40B4-BE49-F238E27FC236}">
                  <a16:creationId xmlns:a16="http://schemas.microsoft.com/office/drawing/2014/main" id="{A7EF42F8-2417-49A6-95CE-DE9503B0AA6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69" name="Rectangle 68">
              <a:extLst>
                <a:ext uri="{FF2B5EF4-FFF2-40B4-BE49-F238E27FC236}">
                  <a16:creationId xmlns:a16="http://schemas.microsoft.com/office/drawing/2014/main" id="{AC6F623B-2003-4AED-B02F-541A150EC14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70" name="Picture 69">
              <a:extLst>
                <a:ext uri="{FF2B5EF4-FFF2-40B4-BE49-F238E27FC236}">
                  <a16:creationId xmlns:a16="http://schemas.microsoft.com/office/drawing/2014/main" id="{CD11837A-4F3D-419F-ACE2-E80B1EA2846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71" name="Picture 70">
              <a:extLst>
                <a:ext uri="{FF2B5EF4-FFF2-40B4-BE49-F238E27FC236}">
                  <a16:creationId xmlns:a16="http://schemas.microsoft.com/office/drawing/2014/main" id="{B9411D1A-7E2C-4A36-BE32-BF7A8E13072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20742BC3-654B-4E41-9A6A-73A42E4776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5" name="Rectangle 74">
            <a:extLst>
              <a:ext uri="{FF2B5EF4-FFF2-40B4-BE49-F238E27FC236}">
                <a16:creationId xmlns:a16="http://schemas.microsoft.com/office/drawing/2014/main" id="{9401732C-37EE-4B98-A709-9530173F38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7" name="Group 76">
            <a:extLst>
              <a:ext uri="{FF2B5EF4-FFF2-40B4-BE49-F238E27FC236}">
                <a16:creationId xmlns:a16="http://schemas.microsoft.com/office/drawing/2014/main" id="{654E48C8-2A00-4C54-BC9C-B18EE49E9C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1786"/>
            <a:ext cx="12229962" cy="6856214"/>
            <a:chOff x="-15736" y="0"/>
            <a:chExt cx="12229962" cy="6856214"/>
          </a:xfrm>
        </p:grpSpPr>
        <p:pic>
          <p:nvPicPr>
            <p:cNvPr id="78" name="Picture 77">
              <a:extLst>
                <a:ext uri="{FF2B5EF4-FFF2-40B4-BE49-F238E27FC236}">
                  <a16:creationId xmlns:a16="http://schemas.microsoft.com/office/drawing/2014/main" id="{CE0A0544-8F52-43F0-AC3E-DF683908B5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79" name="Rectangle 78">
              <a:extLst>
                <a:ext uri="{FF2B5EF4-FFF2-40B4-BE49-F238E27FC236}">
                  <a16:creationId xmlns:a16="http://schemas.microsoft.com/office/drawing/2014/main" id="{2F4057D3-A680-4443-9E51-ED920A691EB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80" name="Picture 79">
              <a:extLst>
                <a:ext uri="{FF2B5EF4-FFF2-40B4-BE49-F238E27FC236}">
                  <a16:creationId xmlns:a16="http://schemas.microsoft.com/office/drawing/2014/main" id="{2F6853A4-7B38-4FDE-B024-AE8BA71E738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81" name="Picture 80">
              <a:extLst>
                <a:ext uri="{FF2B5EF4-FFF2-40B4-BE49-F238E27FC236}">
                  <a16:creationId xmlns:a16="http://schemas.microsoft.com/office/drawing/2014/main" id="{86ADF4DB-4290-4441-8F8E-04152FE6063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7528" y="982132"/>
            <a:ext cx="4094017" cy="282388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400" dirty="0">
                <a:solidFill>
                  <a:srgbClr val="262626"/>
                </a:solidFill>
              </a:rPr>
              <a:t>Trauma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97528" y="4076944"/>
            <a:ext cx="4094017" cy="1679620"/>
          </a:xfrm>
        </p:spPr>
        <p:txBody>
          <a:bodyPr vert="horz" lIns="91440" tIns="45720" rIns="91440" bIns="45720" rtlCol="0" anchor="t">
            <a:normAutofit fontScale="92500" lnSpcReduction="20000"/>
          </a:bodyPr>
          <a:lstStyle/>
          <a:p>
            <a:r>
              <a:rPr lang="en-US" sz="3200" kern="1200" cap="none" dirty="0">
                <a:solidFill>
                  <a:srgbClr val="000000"/>
                </a:solidFill>
                <a:effectLst/>
                <a:latin typeface="+mn-lt"/>
                <a:ea typeface="+mn-ea"/>
                <a:cs typeface="+mn-cs"/>
              </a:rPr>
              <a:t>In </a:t>
            </a:r>
            <a:r>
              <a:rPr lang="en-US" sz="3200" dirty="0">
                <a:solidFill>
                  <a:srgbClr val="000000"/>
                </a:solidFill>
              </a:rPr>
              <a:t>practice </a:t>
            </a:r>
            <a:r>
              <a:rPr lang="en-US" sz="3200" kern="1200" cap="none" dirty="0">
                <a:solidFill>
                  <a:srgbClr val="000000"/>
                </a:solidFill>
                <a:effectLst/>
                <a:latin typeface="+mn-lt"/>
                <a:ea typeface="+mn-ea"/>
                <a:cs typeface="+mn-cs"/>
              </a:rPr>
              <a:t>what does all this mean and what do we need to know </a:t>
            </a:r>
            <a:r>
              <a:rPr lang="en-US" sz="3200" dirty="0">
                <a:solidFill>
                  <a:srgbClr val="000000"/>
                </a:solidFill>
              </a:rPr>
              <a:t>to serve our clients</a:t>
            </a:r>
            <a:r>
              <a:rPr lang="en-US" sz="3200" kern="1200" cap="none" dirty="0">
                <a:solidFill>
                  <a:srgbClr val="000000"/>
                </a:solidFill>
                <a:effectLst/>
                <a:latin typeface="+mn-lt"/>
                <a:ea typeface="+mn-ea"/>
                <a:cs typeface="+mn-cs"/>
              </a:rPr>
              <a:t>?</a:t>
            </a:r>
          </a:p>
        </p:txBody>
      </p:sp>
      <p:pic>
        <p:nvPicPr>
          <p:cNvPr id="39" name="Graphic 38" descr="Brain in head">
            <a:extLst>
              <a:ext uri="{FF2B5EF4-FFF2-40B4-BE49-F238E27FC236}">
                <a16:creationId xmlns:a16="http://schemas.microsoft.com/office/drawing/2014/main" id="{C32619AF-6A4C-4632-8AE3-145B4AF3DB3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706533" y="982131"/>
            <a:ext cx="4893735" cy="4893735"/>
          </a:xfrm>
          <a:prstGeom prst="rect">
            <a:avLst/>
          </a:prstGeom>
          <a:ln w="57150" cmpd="thickThin">
            <a:solidFill>
              <a:srgbClr val="7F7F7F"/>
            </a:solidFill>
            <a:miter lim="800000"/>
          </a:ln>
        </p:spPr>
      </p:pic>
    </p:spTree>
    <p:extLst>
      <p:ext uri="{BB962C8B-B14F-4D97-AF65-F5344CB8AC3E}">
        <p14:creationId xmlns:p14="http://schemas.microsoft.com/office/powerpoint/2010/main" val="48144898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4" name="Rectangle 73">
            <a:extLst>
              <a:ext uri="{FF2B5EF4-FFF2-40B4-BE49-F238E27FC236}">
                <a16:creationId xmlns:a16="http://schemas.microsoft.com/office/drawing/2014/main" id="{95224A92-B71D-4244-9CEE-E80F9BD118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Rectangle 75">
            <a:extLst>
              <a:ext uri="{FF2B5EF4-FFF2-40B4-BE49-F238E27FC236}">
                <a16:creationId xmlns:a16="http://schemas.microsoft.com/office/drawing/2014/main" id="{9069A319-3937-4297-B7D8-6745097B90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5385" y="487353"/>
            <a:ext cx="11218182" cy="5883295"/>
          </a:xfrm>
          <a:prstGeom prst="rect">
            <a:avLst/>
          </a:prstGeom>
          <a:blipFill dpi="0" rotWithShape="1">
            <a:blip r:embed="rId4"/>
            <a:srcRect/>
            <a:tile tx="0" ty="0" sx="100000" sy="100000" flip="none" algn="tl"/>
          </a:blipFill>
          <a:ln>
            <a:noFill/>
          </a:ln>
          <a:effectLst>
            <a:outerShdw blurRad="114300" dist="127000" dir="5400000" sx="99000" sy="99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woPt" dir="t"/>
          </a:scene3d>
          <a:sp3d contourW="6350">
            <a:bevelT w="12700" h="0" prst="coolSlant"/>
            <a:contourClr>
              <a:schemeClr val="bg2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" name="Rectangle 77">
            <a:extLst>
              <a:ext uri="{FF2B5EF4-FFF2-40B4-BE49-F238E27FC236}">
                <a16:creationId xmlns:a16="http://schemas.microsoft.com/office/drawing/2014/main" id="{F3FDFE78-2422-40CD-BC53-9E0C459C9D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8076" y="609600"/>
            <a:ext cx="10972800" cy="5638800"/>
          </a:xfrm>
          <a:prstGeom prst="rect">
            <a:avLst/>
          </a:prstGeom>
          <a:noFill/>
          <a:ln w="15875" cap="flat">
            <a:miter lim="800000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7535825" y="982132"/>
            <a:ext cx="3360772" cy="4625172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sz="4100" dirty="0">
                <a:solidFill>
                  <a:srgbClr val="262626"/>
                </a:solidFill>
              </a:rPr>
              <a:t>Don’t prejudge! There ARE counterintuitive responses to trauma. They are NOT proof of deceit</a:t>
            </a:r>
          </a:p>
        </p:txBody>
      </p:sp>
      <p:sp>
        <p:nvSpPr>
          <p:cNvPr id="80" name="Rectangle 79">
            <a:extLst>
              <a:ext uri="{FF2B5EF4-FFF2-40B4-BE49-F238E27FC236}">
                <a16:creationId xmlns:a16="http://schemas.microsoft.com/office/drawing/2014/main" id="{A97E302E-4D34-42E4-94A8-4FC0AF572F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92643" y="1092200"/>
            <a:ext cx="5942687" cy="4515104"/>
          </a:xfrm>
          <a:prstGeom prst="rect">
            <a:avLst/>
          </a:prstGeom>
          <a:noFill/>
          <a:ln w="57150" cmpd="thickThin">
            <a:solidFill>
              <a:srgbClr val="7F7F7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91141" name="Content Placeholder 3">
            <a:extLst>
              <a:ext uri="{FF2B5EF4-FFF2-40B4-BE49-F238E27FC236}">
                <a16:creationId xmlns:a16="http://schemas.microsoft.com/office/drawing/2014/main" id="{BD66A452-B8DC-4BBC-9EFE-BA7C0E98A86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06914093"/>
              </p:ext>
            </p:extLst>
          </p:nvPr>
        </p:nvGraphicFramePr>
        <p:xfrm>
          <a:off x="1391056" y="1391055"/>
          <a:ext cx="5272392" cy="395915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val="3223371622"/>
      </p:ext>
    </p:extLst>
  </p:cSld>
  <p:clrMapOvr>
    <a:masterClrMapping/>
  </p:clrMapOvr>
  <p:transition spd="slow"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8" name="Rectangle 137">
            <a:extLst>
              <a:ext uri="{FF2B5EF4-FFF2-40B4-BE49-F238E27FC236}">
                <a16:creationId xmlns:a16="http://schemas.microsoft.com/office/drawing/2014/main" id="{95224A92-B71D-4244-9CEE-E80F9BD118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0" name="Rectangle 139">
            <a:extLst>
              <a:ext uri="{FF2B5EF4-FFF2-40B4-BE49-F238E27FC236}">
                <a16:creationId xmlns:a16="http://schemas.microsoft.com/office/drawing/2014/main" id="{9069A319-3937-4297-B7D8-6745097B90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5385" y="487353"/>
            <a:ext cx="11218182" cy="5883295"/>
          </a:xfrm>
          <a:prstGeom prst="rect">
            <a:avLst/>
          </a:prstGeom>
          <a:blipFill dpi="0" rotWithShape="1">
            <a:blip r:embed="rId4"/>
            <a:srcRect/>
            <a:tile tx="0" ty="0" sx="100000" sy="100000" flip="none" algn="tl"/>
          </a:blipFill>
          <a:ln>
            <a:noFill/>
          </a:ln>
          <a:effectLst>
            <a:outerShdw blurRad="114300" dist="127000" dir="5400000" sx="99000" sy="99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woPt" dir="t"/>
          </a:scene3d>
          <a:sp3d contourW="6350">
            <a:bevelT w="12700" h="0" prst="coolSlant"/>
            <a:contourClr>
              <a:schemeClr val="bg2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2" name="Rectangle 141">
            <a:extLst>
              <a:ext uri="{FF2B5EF4-FFF2-40B4-BE49-F238E27FC236}">
                <a16:creationId xmlns:a16="http://schemas.microsoft.com/office/drawing/2014/main" id="{F3FDFE78-2422-40CD-BC53-9E0C459C9D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8076" y="609600"/>
            <a:ext cx="10972800" cy="5638800"/>
          </a:xfrm>
          <a:prstGeom prst="rect">
            <a:avLst/>
          </a:prstGeom>
          <a:noFill/>
          <a:ln w="15875" cap="flat">
            <a:miter lim="800000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Title 1"/>
          <p:cNvSpPr txBox="1">
            <a:spLocks/>
          </p:cNvSpPr>
          <p:nvPr/>
        </p:nvSpPr>
        <p:spPr bwMode="auto">
          <a:xfrm>
            <a:off x="7535825" y="982132"/>
            <a:ext cx="3360772" cy="4625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457200" fontAlgn="auto">
              <a:spcBef>
                <a:spcPct val="0"/>
              </a:spcBef>
              <a:spcAft>
                <a:spcPts val="600"/>
              </a:spcAft>
              <a:buClrTx/>
              <a:buSzTx/>
              <a:tabLst/>
              <a:defRPr/>
            </a:pPr>
            <a:r>
              <a:rPr kumimoji="0" lang="en-US" sz="4400" b="0" i="0" u="none" strike="noStrike" spc="0" normalizeH="0" baseline="0" noProof="0">
                <a:ln w="3175" cmpd="sng">
                  <a:noFill/>
                </a:ln>
                <a:solidFill>
                  <a:srgbClr val="262626"/>
                </a:solidFill>
                <a:uLnTx/>
                <a:uFillTx/>
                <a:latin typeface="+mj-lt"/>
                <a:ea typeface="+mj-ea"/>
                <a:cs typeface="+mj-cs"/>
              </a:rPr>
              <a:t>What Can be a Sign of a Trauma Response?</a:t>
            </a:r>
          </a:p>
        </p:txBody>
      </p:sp>
      <p:sp>
        <p:nvSpPr>
          <p:cNvPr id="144" name="Rectangle 143">
            <a:extLst>
              <a:ext uri="{FF2B5EF4-FFF2-40B4-BE49-F238E27FC236}">
                <a16:creationId xmlns:a16="http://schemas.microsoft.com/office/drawing/2014/main" id="{A97E302E-4D34-42E4-94A8-4FC0AF572F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92643" y="1092200"/>
            <a:ext cx="5942687" cy="4515104"/>
          </a:xfrm>
          <a:prstGeom prst="rect">
            <a:avLst/>
          </a:prstGeom>
          <a:noFill/>
          <a:ln w="57150" cmpd="thickThin">
            <a:solidFill>
              <a:srgbClr val="7F7F7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23557" name="Content Placeholder 2">
            <a:extLst>
              <a:ext uri="{FF2B5EF4-FFF2-40B4-BE49-F238E27FC236}">
                <a16:creationId xmlns:a16="http://schemas.microsoft.com/office/drawing/2014/main" id="{9F167B39-129D-4028-A30E-DC2CA25C3DA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36690754"/>
              </p:ext>
            </p:extLst>
          </p:nvPr>
        </p:nvGraphicFramePr>
        <p:xfrm>
          <a:off x="1391056" y="1391055"/>
          <a:ext cx="5272392" cy="395915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val="358056772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8564" y="1052045"/>
            <a:ext cx="10958669" cy="706964"/>
          </a:xfrm>
        </p:spPr>
        <p:txBody>
          <a:bodyPr>
            <a:normAutofit/>
          </a:bodyPr>
          <a:lstStyle/>
          <a:p>
            <a:pPr algn="ctr"/>
            <a:r>
              <a:rPr lang="en-US" sz="3600"/>
              <a:t>Key Takeaways about Trauma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1362699" y="2616128"/>
            <a:ext cx="9550398" cy="3352872"/>
          </a:xfrm>
        </p:spPr>
        <p:txBody>
          <a:bodyPr>
            <a:noAutofit/>
          </a:bodyPr>
          <a:lstStyle/>
          <a:p>
            <a:pPr marL="514350" indent="-514350">
              <a:spcBef>
                <a:spcPts val="1200"/>
              </a:spcBef>
              <a:buFont typeface="+mj-lt"/>
              <a:buAutoNum type="arabicPeriod"/>
            </a:pPr>
            <a:r>
              <a:rPr lang="en-US" sz="3200" dirty="0"/>
              <a:t>Victim’s main </a:t>
            </a:r>
            <a:r>
              <a:rPr lang="en-US" sz="3200" dirty="0">
                <a:solidFill>
                  <a:schemeClr val="bg1"/>
                </a:solidFill>
              </a:rPr>
              <a:t>drive</a:t>
            </a:r>
            <a:r>
              <a:rPr lang="en-US" sz="3200" dirty="0"/>
              <a:t> during a traumatic event is survival </a:t>
            </a:r>
            <a:r>
              <a:rPr lang="en-US" sz="3200" dirty="0">
                <a:solidFill>
                  <a:schemeClr val="bg1"/>
                </a:solidFill>
              </a:rPr>
              <a:t>and coping</a:t>
            </a:r>
          </a:p>
          <a:p>
            <a:pPr marL="514350" indent="-514350">
              <a:spcBef>
                <a:spcPts val="1200"/>
              </a:spcBef>
              <a:buFont typeface="+mj-lt"/>
              <a:buAutoNum type="arabicPeriod"/>
            </a:pPr>
            <a:r>
              <a:rPr lang="en-US" sz="3200" dirty="0"/>
              <a:t>During a traumatic event, the </a:t>
            </a:r>
            <a:r>
              <a:rPr lang="en-US" sz="3200" dirty="0">
                <a:solidFill>
                  <a:schemeClr val="bg1"/>
                </a:solidFill>
              </a:rPr>
              <a:t>rational</a:t>
            </a:r>
            <a:r>
              <a:rPr lang="en-US" sz="3200" dirty="0"/>
              <a:t> part of the brain is usually not in charge of the victim’s responses</a:t>
            </a:r>
          </a:p>
          <a:p>
            <a:pPr marL="514350" indent="-514350">
              <a:spcBef>
                <a:spcPts val="1200"/>
              </a:spcBef>
              <a:buFont typeface="+mj-lt"/>
              <a:buAutoNum type="arabicPeriod"/>
            </a:pPr>
            <a:r>
              <a:rPr lang="en-US" sz="3200" dirty="0"/>
              <a:t>Trauma can affect memory encoding, </a:t>
            </a:r>
            <a:r>
              <a:rPr lang="en-US" sz="3200" dirty="0">
                <a:solidFill>
                  <a:schemeClr val="bg1"/>
                </a:solidFill>
              </a:rPr>
              <a:t>storage, </a:t>
            </a:r>
            <a:r>
              <a:rPr lang="en-US" sz="3200" dirty="0"/>
              <a:t>and recall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A6DB62-259C-42B6-B67B-F7F73B6CF089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218783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7575D7A7-3C36-4508-9BC6-70A93BD3C4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BC964A0D-06B7-4C16-AC9F-20ADDA8059E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F5703F5C-55DF-45CD-BC3F-3BE8F10339E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A8C7134F-70F9-4826-A97E-9B39AEA08F5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39351E73-B6DD-4B56-8EE9-C16B5711C46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AE446D0E-6531-40B7-A182-FB86024397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D59C2C63-D709-4949-9465-29A52CBEDD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0EFD2038-15D6-4003-8350-AFEC394EEF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191920" y="1399880"/>
            <a:ext cx="7808159" cy="4103960"/>
          </a:xfrm>
          <a:prstGeom prst="rect">
            <a:avLst/>
          </a:prstGeom>
          <a:solidFill>
            <a:schemeClr val="tx2">
              <a:lumMod val="90000"/>
              <a:lumOff val="10000"/>
            </a:schemeClr>
          </a:solidFill>
          <a:ln>
            <a:noFill/>
          </a:ln>
          <a:effectLst>
            <a:outerShdw blurRad="114300" dist="127000" dir="5400000" sx="99000" sy="99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woPt" dir="t"/>
          </a:scene3d>
          <a:sp3d contourW="6350">
            <a:bevelT w="12700" h="0" prst="coolSlant"/>
            <a:contourClr>
              <a:schemeClr val="tx2">
                <a:lumMod val="75000"/>
                <a:lumOff val="25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8CF519C2-F6BE-41BE-A50E-54B98359C9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28332" y="1540931"/>
            <a:ext cx="7543802" cy="3835401"/>
          </a:xfrm>
          <a:prstGeom prst="rect">
            <a:avLst/>
          </a:prstGeom>
          <a:noFill/>
          <a:ln w="15875">
            <a:solidFill>
              <a:schemeClr val="accent1"/>
            </a:solidFill>
            <a:miter lim="800000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7767AD93-AD3E-4C62-97D5-E54E14B2EA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3123631"/>
            <a:ext cx="12231160" cy="659658"/>
            <a:chOff x="-16934" y="3123631"/>
            <a:chExt cx="12231160" cy="659658"/>
          </a:xfrm>
        </p:grpSpPr>
        <p:sp>
          <p:nvSpPr>
            <p:cNvPr id="23" name="Rounded Rectangle 17">
              <a:extLst>
                <a:ext uri="{FF2B5EF4-FFF2-40B4-BE49-F238E27FC236}">
                  <a16:creationId xmlns:a16="http://schemas.microsoft.com/office/drawing/2014/main" id="{AA443E8D-EC07-4B8F-B370-2A1153F350B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430976" y="3123631"/>
              <a:ext cx="45720" cy="658368"/>
            </a:xfrm>
            <a:prstGeom prst="roundRect">
              <a:avLst>
                <a:gd name="adj" fmla="val 50000"/>
              </a:avLst>
            </a:prstGeom>
            <a:solidFill>
              <a:schemeClr val="tx2">
                <a:alpha val="55000"/>
              </a:schemeClr>
            </a:solidFill>
            <a:ln w="9525">
              <a:noFill/>
            </a:ln>
            <a:effectLst>
              <a:innerShdw blurRad="114300">
                <a:prstClr val="black">
                  <a:alpha val="48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id="{841F0AA1-D12D-4FDB-BF66-D9398ED9303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5536"/>
              <a:ext cx="2478024" cy="612648"/>
            </a:xfrm>
            <a:prstGeom prst="rect">
              <a:avLst/>
            </a:prstGeom>
          </p:spPr>
        </p:pic>
        <p:sp>
          <p:nvSpPr>
            <p:cNvPr id="25" name="Rounded Rectangle 20">
              <a:extLst>
                <a:ext uri="{FF2B5EF4-FFF2-40B4-BE49-F238E27FC236}">
                  <a16:creationId xmlns:a16="http://schemas.microsoft.com/office/drawing/2014/main" id="{E2B949DE-0178-4942-80DE-811C1AA4FCA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717803" y="3124921"/>
              <a:ext cx="45720" cy="658368"/>
            </a:xfrm>
            <a:prstGeom prst="roundRect">
              <a:avLst>
                <a:gd name="adj" fmla="val 50000"/>
              </a:avLst>
            </a:prstGeom>
            <a:solidFill>
              <a:schemeClr val="tx2">
                <a:alpha val="55000"/>
              </a:schemeClr>
            </a:solidFill>
            <a:ln w="9525">
              <a:noFill/>
            </a:ln>
            <a:effectLst>
              <a:innerShdw blurRad="114300">
                <a:prstClr val="black">
                  <a:alpha val="48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6" name="Picture 25">
              <a:extLst>
                <a:ext uri="{FF2B5EF4-FFF2-40B4-BE49-F238E27FC236}">
                  <a16:creationId xmlns:a16="http://schemas.microsoft.com/office/drawing/2014/main" id="{284AA86D-EAE1-4E3F-A54C-7F1E390B6DF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5536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30042" y="1871131"/>
            <a:ext cx="7013018" cy="1515533"/>
          </a:xfr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4400" dirty="0">
                <a:solidFill>
                  <a:schemeClr val="bg1"/>
                </a:solidFill>
              </a:rPr>
              <a:t>Trauma Informed Interviewing</a:t>
            </a:r>
            <a:endParaRPr lang="en-US" sz="4200" dirty="0">
              <a:solidFill>
                <a:schemeClr val="bg1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92398" y="3657597"/>
            <a:ext cx="6815669" cy="1320802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First: Meet Them Where They Are At</a:t>
            </a:r>
          </a:p>
        </p:txBody>
      </p: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0772CE55-4C36-44F1-A9BD-379BEB8431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692399" y="3522131"/>
            <a:ext cx="6815668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5387156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5657" y="982132"/>
            <a:ext cx="9869713" cy="1303867"/>
          </a:xfrm>
        </p:spPr>
        <p:txBody>
          <a:bodyPr>
            <a:noAutofit/>
          </a:bodyPr>
          <a:lstStyle/>
          <a:p>
            <a:pPr algn="ctr"/>
            <a:r>
              <a:rPr lang="en-US" sz="3600" dirty="0"/>
              <a:t>Is the victim not aware of or minimizing the problem?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lvl="1">
              <a:buFont typeface="Arial" panose="020B0604020202020204" pitchFamily="34" charset="0"/>
              <a:buChar char="•"/>
            </a:pPr>
            <a:r>
              <a:rPr lang="en-US" sz="3200" b="1" dirty="0">
                <a:solidFill>
                  <a:schemeClr val="tx1"/>
                </a:solidFill>
              </a:rPr>
              <a:t>Adjust</a:t>
            </a:r>
            <a:r>
              <a:rPr lang="en-US" sz="3200" dirty="0">
                <a:solidFill>
                  <a:schemeClr val="tx1"/>
                </a:solidFill>
              </a:rPr>
              <a:t> your expectations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3200" b="1" dirty="0">
                <a:solidFill>
                  <a:schemeClr val="tx1"/>
                </a:solidFill>
              </a:rPr>
              <a:t>Affirm</a:t>
            </a:r>
            <a:r>
              <a:rPr lang="en-US" sz="3200" dirty="0">
                <a:solidFill>
                  <a:schemeClr val="tx1"/>
                </a:solidFill>
              </a:rPr>
              <a:t> no one deserves to be hurt this way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3200" b="1" dirty="0">
                <a:solidFill>
                  <a:schemeClr val="tx1"/>
                </a:solidFill>
              </a:rPr>
              <a:t>Build rapport </a:t>
            </a:r>
            <a:r>
              <a:rPr lang="en-US" sz="3200" dirty="0">
                <a:solidFill>
                  <a:schemeClr val="tx1"/>
                </a:solidFill>
              </a:rPr>
              <a:t>for the future</a:t>
            </a:r>
            <a:endParaRPr lang="en-US" sz="3200" b="1" dirty="0">
              <a:solidFill>
                <a:schemeClr val="tx1"/>
              </a:solidFill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3200" b="1" dirty="0">
                <a:solidFill>
                  <a:schemeClr val="tx1"/>
                </a:solidFill>
              </a:rPr>
              <a:t>Encourage</a:t>
            </a:r>
            <a:r>
              <a:rPr lang="en-US" sz="3200" dirty="0">
                <a:solidFill>
                  <a:schemeClr val="tx1"/>
                </a:solidFill>
              </a:rPr>
              <a:t> them to reach out to you again if they need anything in the future</a:t>
            </a:r>
          </a:p>
        </p:txBody>
      </p:sp>
    </p:spTree>
    <p:extLst>
      <p:ext uri="{BB962C8B-B14F-4D97-AF65-F5344CB8AC3E}">
        <p14:creationId xmlns:p14="http://schemas.microsoft.com/office/powerpoint/2010/main" val="23203559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783771"/>
            <a:ext cx="9601196" cy="1567543"/>
          </a:xfrm>
        </p:spPr>
        <p:txBody>
          <a:bodyPr>
            <a:noAutofit/>
          </a:bodyPr>
          <a:lstStyle/>
          <a:p>
            <a:pPr algn="ctr"/>
            <a:r>
              <a:rPr lang="en-US" sz="3600" dirty="0"/>
              <a:t>Is the victim ready to make changes but still attached to their batterer?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1">
              <a:buFont typeface="Arial" panose="020B0604020202020204" pitchFamily="34" charset="0"/>
              <a:buChar char="•"/>
            </a:pPr>
            <a:r>
              <a:rPr lang="en-US" sz="3200" b="1" dirty="0">
                <a:solidFill>
                  <a:schemeClr val="tx1"/>
                </a:solidFill>
              </a:rPr>
              <a:t>Accept</a:t>
            </a:r>
            <a:r>
              <a:rPr lang="en-US" sz="3200" dirty="0">
                <a:solidFill>
                  <a:schemeClr val="tx1"/>
                </a:solidFill>
              </a:rPr>
              <a:t> their continued love/sympathy/affection for the batterer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3200" b="1" dirty="0">
                <a:solidFill>
                  <a:schemeClr val="tx1"/>
                </a:solidFill>
              </a:rPr>
              <a:t>Listen </a:t>
            </a:r>
            <a:r>
              <a:rPr lang="en-US" sz="3200" dirty="0">
                <a:solidFill>
                  <a:schemeClr val="tx1"/>
                </a:solidFill>
              </a:rPr>
              <a:t>to what’s motivating them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tx1"/>
                </a:solidFill>
              </a:rPr>
              <a:t>And then</a:t>
            </a:r>
            <a:r>
              <a:rPr lang="en-US" sz="3200" b="1" dirty="0">
                <a:solidFill>
                  <a:schemeClr val="tx1"/>
                </a:solidFill>
              </a:rPr>
              <a:t> paint </a:t>
            </a:r>
            <a:r>
              <a:rPr lang="en-US" sz="3200" dirty="0">
                <a:solidFill>
                  <a:schemeClr val="tx1"/>
                </a:solidFill>
              </a:rPr>
              <a:t>the choice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3200" b="1" dirty="0">
                <a:solidFill>
                  <a:schemeClr val="tx1"/>
                </a:solidFill>
              </a:rPr>
              <a:t>Say </a:t>
            </a:r>
            <a:r>
              <a:rPr lang="en-US" sz="3200" dirty="0">
                <a:solidFill>
                  <a:schemeClr val="tx1"/>
                </a:solidFill>
              </a:rPr>
              <a:t>those magic words: “This isn’t your fault”</a:t>
            </a:r>
          </a:p>
          <a:p>
            <a:endParaRPr lang="en-US" dirty="0"/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0" y="3429000"/>
            <a:ext cx="11709267" cy="292773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1">
              <a:buFont typeface="Arial" panose="020B0604020202020204" pitchFamily="34" charset="0"/>
              <a:buChar char="•"/>
            </a:pPr>
            <a:endParaRPr lang="en-US" sz="2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26118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1" name="Group 84">
            <a:extLst>
              <a:ext uri="{FF2B5EF4-FFF2-40B4-BE49-F238E27FC236}">
                <a16:creationId xmlns:a16="http://schemas.microsoft.com/office/drawing/2014/main" id="{749C117F-F390-437B-ADB0-57E87EFF34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86" name="Picture 85">
              <a:extLst>
                <a:ext uri="{FF2B5EF4-FFF2-40B4-BE49-F238E27FC236}">
                  <a16:creationId xmlns:a16="http://schemas.microsoft.com/office/drawing/2014/main" id="{A7EF42F8-2417-49A6-95CE-DE9503B0AA6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87" name="Rectangle 86">
              <a:extLst>
                <a:ext uri="{FF2B5EF4-FFF2-40B4-BE49-F238E27FC236}">
                  <a16:creationId xmlns:a16="http://schemas.microsoft.com/office/drawing/2014/main" id="{AC6F623B-2003-4AED-B02F-541A150EC14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88" name="Picture 87">
              <a:extLst>
                <a:ext uri="{FF2B5EF4-FFF2-40B4-BE49-F238E27FC236}">
                  <a16:creationId xmlns:a16="http://schemas.microsoft.com/office/drawing/2014/main" id="{CD11837A-4F3D-419F-ACE2-E80B1EA2846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89" name="Picture 88">
              <a:extLst>
                <a:ext uri="{FF2B5EF4-FFF2-40B4-BE49-F238E27FC236}">
                  <a16:creationId xmlns:a16="http://schemas.microsoft.com/office/drawing/2014/main" id="{B9411D1A-7E2C-4A36-BE32-BF7A8E13072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cxnSp>
        <p:nvCxnSpPr>
          <p:cNvPr id="102" name="Straight Connector 90">
            <a:extLst>
              <a:ext uri="{FF2B5EF4-FFF2-40B4-BE49-F238E27FC236}">
                <a16:creationId xmlns:a16="http://schemas.microsoft.com/office/drawing/2014/main" id="{20742BC3-654B-4E41-9A6A-73A42E4776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3" name="Rectangle 92">
            <a:extLst>
              <a:ext uri="{FF2B5EF4-FFF2-40B4-BE49-F238E27FC236}">
                <a16:creationId xmlns:a16="http://schemas.microsoft.com/office/drawing/2014/main" id="{1CD07172-CD61-45EB-BEE3-F644503E5C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" name="Rectangle 94">
            <a:extLst>
              <a:ext uri="{FF2B5EF4-FFF2-40B4-BE49-F238E27FC236}">
                <a16:creationId xmlns:a16="http://schemas.microsoft.com/office/drawing/2014/main" id="{1EADA5DB-ED12-413A-AAB5-6A8D1152E6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6138" y="496090"/>
            <a:ext cx="3823215" cy="5883295"/>
          </a:xfrm>
          <a:prstGeom prst="rect">
            <a:avLst/>
          </a:prstGeom>
          <a:blipFill dpi="0" rotWithShape="1">
            <a:blip r:embed="rId5"/>
            <a:srcRect/>
            <a:tile tx="0" ty="0" sx="100000" sy="100000" flip="none" algn="tl"/>
          </a:blipFill>
          <a:ln>
            <a:noFill/>
          </a:ln>
          <a:effectLst>
            <a:outerShdw blurRad="114300" dist="127000" dir="5400000" sx="99000" sy="99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woPt" dir="t"/>
          </a:scene3d>
          <a:sp3d contourW="6350">
            <a:bevelT w="12700" h="0" prst="coolSlant"/>
            <a:contourClr>
              <a:schemeClr val="bg2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7" name="Rectangle 96">
            <a:extLst>
              <a:ext uri="{FF2B5EF4-FFF2-40B4-BE49-F238E27FC236}">
                <a16:creationId xmlns:a16="http://schemas.microsoft.com/office/drawing/2014/main" id="{8BA45E5C-ACB9-49E8-B4DB-5255C23766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8012" y="609602"/>
            <a:ext cx="3552006" cy="5638800"/>
          </a:xfrm>
          <a:prstGeom prst="rect">
            <a:avLst/>
          </a:prstGeom>
          <a:noFill/>
          <a:ln w="15875" cap="flat">
            <a:miter lim="800000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6852" y="872061"/>
            <a:ext cx="3073940" cy="3436688"/>
          </a:xfr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</a:pPr>
            <a:r>
              <a:rPr lang="en-US">
                <a:solidFill>
                  <a:srgbClr val="262626"/>
                </a:solidFill>
              </a:rPr>
              <a:t>Power and Control Wheel as the Batterer’s Toolbox</a:t>
            </a:r>
            <a:endParaRPr lang="en-US" dirty="0">
              <a:solidFill>
                <a:srgbClr val="262626"/>
              </a:solidFill>
            </a:endParaRPr>
          </a:p>
        </p:txBody>
      </p:sp>
      <p:sp useBgFill="1">
        <p:nvSpPr>
          <p:cNvPr id="99" name="Rectangle 98">
            <a:extLst>
              <a:ext uri="{FF2B5EF4-FFF2-40B4-BE49-F238E27FC236}">
                <a16:creationId xmlns:a16="http://schemas.microsoft.com/office/drawing/2014/main" id="{857E618C-1D7B-4A51-90C1-6106CD8A1A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95491" y="0"/>
            <a:ext cx="7396509" cy="685800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725980" y="609602"/>
            <a:ext cx="5517901" cy="55877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225164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7575D7A7-3C36-4508-9BC6-70A93BD3C4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BC964A0D-06B7-4C16-AC9F-20ADDA8059E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F5703F5C-55DF-45CD-BC3F-3BE8F10339E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A8C7134F-70F9-4826-A97E-9B39AEA08F5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39351E73-B6DD-4B56-8EE9-C16B5711C46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AE446D0E-6531-40B7-A182-FB86024397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D59C2C63-D709-4949-9465-29A52CBEDD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0EFD2038-15D6-4003-8350-AFEC394EEF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191920" y="1399880"/>
            <a:ext cx="7808159" cy="4103960"/>
          </a:xfrm>
          <a:prstGeom prst="rect">
            <a:avLst/>
          </a:prstGeom>
          <a:solidFill>
            <a:schemeClr val="tx2">
              <a:lumMod val="90000"/>
              <a:lumOff val="10000"/>
            </a:schemeClr>
          </a:solidFill>
          <a:ln>
            <a:noFill/>
          </a:ln>
          <a:effectLst>
            <a:outerShdw blurRad="114300" dist="127000" dir="5400000" sx="99000" sy="99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woPt" dir="t"/>
          </a:scene3d>
          <a:sp3d contourW="6350">
            <a:bevelT w="12700" h="0" prst="coolSlant"/>
            <a:contourClr>
              <a:schemeClr val="tx2">
                <a:lumMod val="75000"/>
                <a:lumOff val="25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8CF519C2-F6BE-41BE-A50E-54B98359C9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28332" y="1540931"/>
            <a:ext cx="7543802" cy="3835401"/>
          </a:xfrm>
          <a:prstGeom prst="rect">
            <a:avLst/>
          </a:prstGeom>
          <a:noFill/>
          <a:ln w="15875">
            <a:solidFill>
              <a:schemeClr val="accent1"/>
            </a:solidFill>
            <a:miter lim="800000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7767AD93-AD3E-4C62-97D5-E54E14B2EA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3123631"/>
            <a:ext cx="12231160" cy="659658"/>
            <a:chOff x="-16934" y="3123631"/>
            <a:chExt cx="12231160" cy="659658"/>
          </a:xfrm>
        </p:grpSpPr>
        <p:sp>
          <p:nvSpPr>
            <p:cNvPr id="23" name="Rounded Rectangle 17">
              <a:extLst>
                <a:ext uri="{FF2B5EF4-FFF2-40B4-BE49-F238E27FC236}">
                  <a16:creationId xmlns:a16="http://schemas.microsoft.com/office/drawing/2014/main" id="{AA443E8D-EC07-4B8F-B370-2A1153F350B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430976" y="3123631"/>
              <a:ext cx="45720" cy="658368"/>
            </a:xfrm>
            <a:prstGeom prst="roundRect">
              <a:avLst>
                <a:gd name="adj" fmla="val 50000"/>
              </a:avLst>
            </a:prstGeom>
            <a:solidFill>
              <a:schemeClr val="tx2">
                <a:alpha val="55000"/>
              </a:schemeClr>
            </a:solidFill>
            <a:ln w="9525">
              <a:noFill/>
            </a:ln>
            <a:effectLst>
              <a:innerShdw blurRad="114300">
                <a:prstClr val="black">
                  <a:alpha val="48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id="{841F0AA1-D12D-4FDB-BF66-D9398ED9303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5536"/>
              <a:ext cx="2478024" cy="612648"/>
            </a:xfrm>
            <a:prstGeom prst="rect">
              <a:avLst/>
            </a:prstGeom>
          </p:spPr>
        </p:pic>
        <p:sp>
          <p:nvSpPr>
            <p:cNvPr id="25" name="Rounded Rectangle 20">
              <a:extLst>
                <a:ext uri="{FF2B5EF4-FFF2-40B4-BE49-F238E27FC236}">
                  <a16:creationId xmlns:a16="http://schemas.microsoft.com/office/drawing/2014/main" id="{E2B949DE-0178-4942-80DE-811C1AA4FCA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717803" y="3124921"/>
              <a:ext cx="45720" cy="658368"/>
            </a:xfrm>
            <a:prstGeom prst="roundRect">
              <a:avLst>
                <a:gd name="adj" fmla="val 50000"/>
              </a:avLst>
            </a:prstGeom>
            <a:solidFill>
              <a:schemeClr val="tx2">
                <a:alpha val="55000"/>
              </a:schemeClr>
            </a:solidFill>
            <a:ln w="9525">
              <a:noFill/>
            </a:ln>
            <a:effectLst>
              <a:innerShdw blurRad="114300">
                <a:prstClr val="black">
                  <a:alpha val="48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6" name="Picture 25">
              <a:extLst>
                <a:ext uri="{FF2B5EF4-FFF2-40B4-BE49-F238E27FC236}">
                  <a16:creationId xmlns:a16="http://schemas.microsoft.com/office/drawing/2014/main" id="{284AA86D-EAE1-4E3F-A54C-7F1E390B6DF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5536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92398" y="1871131"/>
            <a:ext cx="6815669" cy="1515533"/>
          </a:xfr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4200">
                <a:solidFill>
                  <a:schemeClr val="bg1"/>
                </a:solidFill>
              </a:rPr>
              <a:t>Trauma Informed Interviewing:</a:t>
            </a:r>
            <a:br>
              <a:rPr lang="en-US" sz="4200">
                <a:solidFill>
                  <a:schemeClr val="bg1"/>
                </a:solidFill>
              </a:rPr>
            </a:br>
            <a:r>
              <a:rPr lang="en-US" sz="4200">
                <a:solidFill>
                  <a:schemeClr val="bg1"/>
                </a:solidFill>
              </a:rPr>
              <a:t>Techniques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92398" y="3657597"/>
            <a:ext cx="6815669" cy="1320802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3200" dirty="0">
                <a:solidFill>
                  <a:schemeClr val="bg1"/>
                </a:solidFill>
              </a:rPr>
              <a:t>The nuts and bolts</a:t>
            </a:r>
          </a:p>
        </p:txBody>
      </p: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0772CE55-4C36-44F1-A9BD-379BEB8431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692399" y="3522131"/>
            <a:ext cx="6815668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7424612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1409700" y="1566863"/>
            <a:ext cx="9664700" cy="3906837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2800" dirty="0"/>
              <a:t>Start with questions that they know the answers to and that matter. These questions ground them and prime the pump - they can also build rapport. </a:t>
            </a:r>
          </a:p>
          <a:p>
            <a:r>
              <a:rPr lang="en-US" sz="2800" dirty="0"/>
              <a:t>Move to broad, general questions: “Tell me what happened last night.”</a:t>
            </a:r>
          </a:p>
          <a:p>
            <a:r>
              <a:rPr lang="en-US" sz="2800" dirty="0"/>
              <a:t>Ask them about how they felt and what they heard or smelled.</a:t>
            </a:r>
          </a:p>
          <a:p>
            <a:r>
              <a:rPr lang="en-US" sz="2800" dirty="0"/>
              <a:t>Listen for language clues and then drill down.</a:t>
            </a:r>
          </a:p>
          <a:p>
            <a:endParaRPr lang="en-US" dirty="0"/>
          </a:p>
          <a:p>
            <a:pPr marL="0" indent="0"/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55988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</p:spPr>
        <p:txBody>
          <a:bodyPr>
            <a:normAutofit/>
          </a:bodyPr>
          <a:lstStyle/>
          <a:p>
            <a:r>
              <a:rPr lang="en-US">
                <a:solidFill>
                  <a:srgbClr val="262626"/>
                </a:solidFill>
              </a:rPr>
              <a:t>Focus on the senses</a:t>
            </a:r>
          </a:p>
        </p:txBody>
      </p:sp>
      <p:graphicFrame>
        <p:nvGraphicFramePr>
          <p:cNvPr id="26" name="Content Placeholder 2">
            <a:extLst>
              <a:ext uri="{FF2B5EF4-FFF2-40B4-BE49-F238E27FC236}">
                <a16:creationId xmlns:a16="http://schemas.microsoft.com/office/drawing/2014/main" id="{BD6519F0-BFBA-4FC9-80A3-08D504EA537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07317592"/>
              </p:ext>
            </p:extLst>
          </p:nvPr>
        </p:nvGraphicFramePr>
        <p:xfrm>
          <a:off x="1295400" y="2772384"/>
          <a:ext cx="9601197" cy="287488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28778512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D12B819D-CC31-407E-85A4-38D86944A0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1433B347-AE1B-487E-9813-FC88C0DD71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4662" y="469900"/>
            <a:ext cx="11239500" cy="5918200"/>
          </a:xfrm>
          <a:prstGeom prst="rect">
            <a:avLst/>
          </a:prstGeom>
          <a:solidFill>
            <a:schemeClr val="tx2">
              <a:lumMod val="90000"/>
              <a:lumOff val="1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balanced" dir="t"/>
          </a:scene3d>
          <a:sp3d contourW="12700">
            <a:bevelT w="6350" h="6350"/>
            <a:contourClr>
              <a:schemeClr val="tx2">
                <a:lumMod val="75000"/>
                <a:lumOff val="25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7FE02B2F-D95A-47B1-8DA1-163D342608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8012" y="609600"/>
            <a:ext cx="10972800" cy="5638800"/>
          </a:xfrm>
          <a:prstGeom prst="rect">
            <a:avLst/>
          </a:prstGeom>
          <a:noFill/>
          <a:ln w="15875" cap="flat">
            <a:miter lim="800000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Language Clues: What to Listen For #1</a:t>
            </a:r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ED867580-55A6-4E67-A38E-4D1E3D4FBA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483042" y="2400639"/>
            <a:ext cx="9273858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Content Placeholder 2"/>
          <p:cNvSpPr>
            <a:spLocks noGrp="1"/>
          </p:cNvSpPr>
          <p:nvPr>
            <p:ph idx="1"/>
          </p:nvPr>
        </p:nvSpPr>
        <p:spPr>
          <a:xfrm>
            <a:off x="1295401" y="2556932"/>
            <a:ext cx="9601196" cy="3318936"/>
          </a:xfrm>
        </p:spPr>
        <p:txBody>
          <a:bodyPr>
            <a:norm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Language that minimizes what happened or </a:t>
            </a:r>
          </a:p>
          <a:p>
            <a:r>
              <a:rPr lang="en-US" sz="2800" dirty="0">
                <a:solidFill>
                  <a:schemeClr val="bg1"/>
                </a:solidFill>
              </a:rPr>
              <a:t>qualifies an action or event</a:t>
            </a:r>
          </a:p>
        </p:txBody>
      </p:sp>
    </p:spTree>
    <p:extLst>
      <p:ext uri="{BB962C8B-B14F-4D97-AF65-F5344CB8AC3E}">
        <p14:creationId xmlns:p14="http://schemas.microsoft.com/office/powerpoint/2010/main" val="112174363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Group 29">
            <a:extLst>
              <a:ext uri="{FF2B5EF4-FFF2-40B4-BE49-F238E27FC236}">
                <a16:creationId xmlns:a16="http://schemas.microsoft.com/office/drawing/2014/main" id="{3F6D81C7-B083-478E-82FE-089A8CB72E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31" name="Picture 30">
              <a:extLst>
                <a:ext uri="{FF2B5EF4-FFF2-40B4-BE49-F238E27FC236}">
                  <a16:creationId xmlns:a16="http://schemas.microsoft.com/office/drawing/2014/main" id="{8398EDA2-4889-433D-AC01-5214D79764E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0099D46A-AF52-46FD-938B-D31189460A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33" name="Picture 32">
              <a:extLst>
                <a:ext uri="{FF2B5EF4-FFF2-40B4-BE49-F238E27FC236}">
                  <a16:creationId xmlns:a16="http://schemas.microsoft.com/office/drawing/2014/main" id="{C933E919-C473-4F0E-9DBC-CC65FC9E926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34" name="Picture 33">
              <a:extLst>
                <a:ext uri="{FF2B5EF4-FFF2-40B4-BE49-F238E27FC236}">
                  <a16:creationId xmlns:a16="http://schemas.microsoft.com/office/drawing/2014/main" id="{FBBF3BDD-5C99-4FDC-BBCB-E711359D93F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F06B54F2-CD11-4359-A7D6-DA7C76C091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 useBgFill="1">
        <p:nvSpPr>
          <p:cNvPr id="38" name="Rectangle 37">
            <a:extLst>
              <a:ext uri="{FF2B5EF4-FFF2-40B4-BE49-F238E27FC236}">
                <a16:creationId xmlns:a16="http://schemas.microsoft.com/office/drawing/2014/main" id="{75E66D3F-14EA-4BCD-819B-EEF581746B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0" name="Group 39">
            <a:extLst>
              <a:ext uri="{FF2B5EF4-FFF2-40B4-BE49-F238E27FC236}">
                <a16:creationId xmlns:a16="http://schemas.microsoft.com/office/drawing/2014/main" id="{D49D3EDE-CC3B-4573-A04B-26F32F1B2E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41" name="Picture 40">
              <a:extLst>
                <a:ext uri="{FF2B5EF4-FFF2-40B4-BE49-F238E27FC236}">
                  <a16:creationId xmlns:a16="http://schemas.microsoft.com/office/drawing/2014/main" id="{700D0D4B-CC81-434D-B595-71AA691923B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B8047919-8C66-4EF3-9979-FB7112EB66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43" name="Picture 42">
              <a:extLst>
                <a:ext uri="{FF2B5EF4-FFF2-40B4-BE49-F238E27FC236}">
                  <a16:creationId xmlns:a16="http://schemas.microsoft.com/office/drawing/2014/main" id="{C00195C4-7BCF-469C-A003-AC2F0D2F910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44" name="Picture 43">
              <a:extLst>
                <a:ext uri="{FF2B5EF4-FFF2-40B4-BE49-F238E27FC236}">
                  <a16:creationId xmlns:a16="http://schemas.microsoft.com/office/drawing/2014/main" id="{CEE82425-33CD-4CF1-9623-91BECE687F6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4412" y="982132"/>
            <a:ext cx="4802185" cy="1303867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4100" dirty="0">
                <a:solidFill>
                  <a:srgbClr val="262626"/>
                </a:solidFill>
              </a:rPr>
              <a:t>Answers That Minimize</a:t>
            </a: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DD5289D1-D3B7-4C53-823E-280A79C02E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92643" y="1092200"/>
            <a:ext cx="4517009" cy="4515104"/>
          </a:xfrm>
          <a:prstGeom prst="rect">
            <a:avLst/>
          </a:prstGeom>
          <a:solidFill>
            <a:schemeClr val="bg1"/>
          </a:solidFill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Graphic 6" descr="Lashes">
            <a:extLst>
              <a:ext uri="{FF2B5EF4-FFF2-40B4-BE49-F238E27FC236}">
                <a16:creationId xmlns:a16="http://schemas.microsoft.com/office/drawing/2014/main" id="{0D3FF73C-C93F-47C6-8E52-1ABE7BA1031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421693" y="1410208"/>
            <a:ext cx="3858780" cy="3858780"/>
          </a:xfrm>
          <a:prstGeom prst="rect">
            <a:avLst/>
          </a:prstGeom>
        </p:spPr>
      </p:pic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A456CE10-0EE3-4503-ACF3-1D53A6FDBB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094412" y="2400639"/>
            <a:ext cx="4802185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4412" y="2556932"/>
            <a:ext cx="4802184" cy="3318936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342900" lvl="1" indent="-342900">
              <a:lnSpc>
                <a:spcPct val="90000"/>
              </a:lnSpc>
            </a:pPr>
            <a:r>
              <a:rPr lang="en-US" dirty="0">
                <a:solidFill>
                  <a:srgbClr val="262626"/>
                </a:solidFill>
              </a:rPr>
              <a:t>Did he hit you?</a:t>
            </a:r>
          </a:p>
          <a:p>
            <a:pPr marL="800100" lvl="2" indent="-342900">
              <a:lnSpc>
                <a:spcPct val="90000"/>
              </a:lnSpc>
            </a:pPr>
            <a:r>
              <a:rPr lang="en-US" dirty="0">
                <a:solidFill>
                  <a:srgbClr val="262626"/>
                </a:solidFill>
              </a:rPr>
              <a:t>“Not really”</a:t>
            </a:r>
          </a:p>
          <a:p>
            <a:pPr marL="342900" lvl="1" indent="-342900">
              <a:lnSpc>
                <a:spcPct val="90000"/>
              </a:lnSpc>
            </a:pPr>
            <a:r>
              <a:rPr lang="en-US" dirty="0">
                <a:solidFill>
                  <a:srgbClr val="262626"/>
                </a:solidFill>
              </a:rPr>
              <a:t>Did you feel pain?</a:t>
            </a:r>
            <a:r>
              <a:rPr lang="en-US">
                <a:solidFill>
                  <a:srgbClr val="262626"/>
                </a:solidFill>
              </a:rPr>
              <a:t>“</a:t>
            </a:r>
          </a:p>
          <a:p>
            <a:pPr marL="800100" lvl="2" indent="-342900">
              <a:lnSpc>
                <a:spcPct val="90000"/>
              </a:lnSpc>
            </a:pPr>
            <a:r>
              <a:rPr lang="en-US" dirty="0">
                <a:solidFill>
                  <a:srgbClr val="262626"/>
                </a:solidFill>
              </a:rPr>
              <a:t>Not much”	</a:t>
            </a:r>
          </a:p>
          <a:p>
            <a:pPr marL="342900" lvl="1" indent="-342900">
              <a:lnSpc>
                <a:spcPct val="90000"/>
              </a:lnSpc>
            </a:pPr>
            <a:r>
              <a:rPr lang="en-US" dirty="0">
                <a:solidFill>
                  <a:srgbClr val="262626"/>
                </a:solidFill>
              </a:rPr>
              <a:t>Do you have any injuries? </a:t>
            </a:r>
            <a:r>
              <a:rPr lang="en-US">
                <a:solidFill>
                  <a:srgbClr val="262626"/>
                </a:solidFill>
              </a:rPr>
              <a:t>“</a:t>
            </a:r>
          </a:p>
          <a:p>
            <a:pPr marL="800100" lvl="2" indent="-342900">
              <a:lnSpc>
                <a:spcPct val="90000"/>
              </a:lnSpc>
            </a:pPr>
            <a:r>
              <a:rPr lang="en-US" dirty="0">
                <a:solidFill>
                  <a:srgbClr val="262626"/>
                </a:solidFill>
              </a:rPr>
              <a:t>Not hardly”</a:t>
            </a:r>
          </a:p>
          <a:p>
            <a:pPr marL="342900" lvl="1" indent="-342900">
              <a:lnSpc>
                <a:spcPct val="90000"/>
              </a:lnSpc>
            </a:pPr>
            <a:r>
              <a:rPr lang="en-US" dirty="0">
                <a:solidFill>
                  <a:srgbClr val="262626"/>
                </a:solidFill>
              </a:rPr>
              <a:t>Could you breathe?</a:t>
            </a:r>
          </a:p>
          <a:p>
            <a:pPr marL="800100" lvl="2" indent="-342900">
              <a:lnSpc>
                <a:spcPct val="90000"/>
              </a:lnSpc>
            </a:pPr>
            <a:r>
              <a:rPr lang="en-US" dirty="0">
                <a:solidFill>
                  <a:srgbClr val="262626"/>
                </a:solidFill>
              </a:rPr>
              <a:t>	“Sort of”	</a:t>
            </a:r>
          </a:p>
        </p:txBody>
      </p:sp>
    </p:spTree>
    <p:extLst>
      <p:ext uri="{BB962C8B-B14F-4D97-AF65-F5344CB8AC3E}">
        <p14:creationId xmlns:p14="http://schemas.microsoft.com/office/powerpoint/2010/main" val="19042531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D12B819D-CC31-407E-85A4-38D86944A0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1433B347-AE1B-487E-9813-FC88C0DD71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4662" y="469900"/>
            <a:ext cx="11239500" cy="5918200"/>
          </a:xfrm>
          <a:prstGeom prst="rect">
            <a:avLst/>
          </a:prstGeom>
          <a:solidFill>
            <a:schemeClr val="tx2">
              <a:lumMod val="90000"/>
              <a:lumOff val="1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balanced" dir="t"/>
          </a:scene3d>
          <a:sp3d contourW="12700">
            <a:bevelT w="6350" h="6350"/>
            <a:contourClr>
              <a:schemeClr val="tx2">
                <a:lumMod val="75000"/>
                <a:lumOff val="25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7FE02B2F-D95A-47B1-8DA1-163D342608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8012" y="609600"/>
            <a:ext cx="10972800" cy="5638800"/>
          </a:xfrm>
          <a:prstGeom prst="rect">
            <a:avLst/>
          </a:prstGeom>
          <a:noFill/>
          <a:ln w="15875" cap="flat">
            <a:miter lim="800000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Language Clues: What to Listen For #2</a:t>
            </a:r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ED867580-55A6-4E67-A38E-4D1E3D4FBA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483042" y="2400639"/>
            <a:ext cx="9273858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Content Placeholder 2"/>
          <p:cNvSpPr>
            <a:spLocks noGrp="1"/>
          </p:cNvSpPr>
          <p:nvPr>
            <p:ph idx="1"/>
          </p:nvPr>
        </p:nvSpPr>
        <p:spPr>
          <a:xfrm>
            <a:off x="1295401" y="2556932"/>
            <a:ext cx="9601196" cy="3318936"/>
          </a:xfrm>
        </p:spPr>
        <p:txBody>
          <a:bodyPr>
            <a:norm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Victims may use the passive voice or “I” to take responsibility away from the batterer.</a:t>
            </a:r>
          </a:p>
          <a:p>
            <a:r>
              <a:rPr lang="en-US" sz="2800" dirty="0">
                <a:solidFill>
                  <a:schemeClr val="bg1"/>
                </a:solidFill>
              </a:rPr>
              <a:t>Who is the “Doer?”</a:t>
            </a:r>
          </a:p>
        </p:txBody>
      </p:sp>
    </p:spTree>
    <p:extLst>
      <p:ext uri="{BB962C8B-B14F-4D97-AF65-F5344CB8AC3E}">
        <p14:creationId xmlns:p14="http://schemas.microsoft.com/office/powerpoint/2010/main" val="100959068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br>
              <a:rPr lang="en-US" sz="3600"/>
            </a:br>
            <a:r>
              <a:rPr lang="en-US" sz="3600">
                <a:solidFill>
                  <a:schemeClr val="tx1"/>
                </a:solidFill>
              </a:rPr>
              <a:t>Example: “The gun went off.” </a:t>
            </a:r>
            <a:br>
              <a:rPr lang="en-US" sz="3600">
                <a:solidFill>
                  <a:schemeClr val="tx1"/>
                </a:solidFill>
              </a:rPr>
            </a:br>
            <a:br>
              <a:rPr lang="en-US" sz="3600"/>
            </a:b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1" y="2556932"/>
            <a:ext cx="9601196" cy="2914954"/>
          </a:xfrm>
        </p:spPr>
        <p:txBody>
          <a:bodyPr>
            <a:noAutofit/>
          </a:bodyPr>
          <a:lstStyle/>
          <a:p>
            <a:pPr marL="0" lvl="1" indent="0">
              <a:buNone/>
            </a:pPr>
            <a:endParaRPr lang="en-US" sz="3200" dirty="0">
              <a:solidFill>
                <a:schemeClr val="tx1"/>
              </a:solidFill>
            </a:endParaRPr>
          </a:p>
          <a:p>
            <a:pPr marL="0" lvl="1" indent="0">
              <a:buNone/>
            </a:pPr>
            <a:r>
              <a:rPr lang="en-US" sz="3200" dirty="0">
                <a:solidFill>
                  <a:schemeClr val="tx1"/>
                </a:solidFill>
              </a:rPr>
              <a:t>Follow up question: </a:t>
            </a:r>
          </a:p>
          <a:p>
            <a:pPr marL="0" lvl="1" indent="0">
              <a:buNone/>
            </a:pPr>
            <a:endParaRPr lang="en-US" sz="3200" dirty="0">
              <a:solidFill>
                <a:schemeClr val="tx1"/>
              </a:solidFill>
            </a:endParaRPr>
          </a:p>
          <a:p>
            <a:pPr marL="457200" lvl="1" indent="-4572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1"/>
                </a:solidFill>
              </a:rPr>
              <a:t>“What were you feeling just before the gun went off?”</a:t>
            </a:r>
          </a:p>
          <a:p>
            <a:pPr marL="0" lvl="1" indent="0">
              <a:buNone/>
            </a:pPr>
            <a:endParaRPr lang="en-US" sz="2800" dirty="0">
              <a:solidFill>
                <a:schemeClr val="tx1"/>
              </a:solidFill>
            </a:endParaRPr>
          </a:p>
          <a:p>
            <a:endParaRPr lang="en-US" sz="2800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n-US" sz="2800" dirty="0">
              <a:solidFill>
                <a:schemeClr val="tx1"/>
              </a:solidFill>
            </a:endParaRPr>
          </a:p>
          <a:p>
            <a:endParaRPr lang="en-US" sz="2800" dirty="0">
              <a:solidFill>
                <a:schemeClr val="tx1"/>
              </a:solidFill>
            </a:endParaRPr>
          </a:p>
          <a:p>
            <a:endParaRPr lang="en-US" sz="2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353534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sz="4000" dirty="0"/>
              <a:t>What Did Following up on the Passive Voice Tell Me?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06501" y="2594350"/>
            <a:ext cx="7010399" cy="3654050"/>
          </a:xfrm>
        </p:spPr>
        <p:txBody>
          <a:bodyPr>
            <a:noAutofit/>
          </a:bodyPr>
          <a:lstStyle/>
          <a:p>
            <a:pPr marL="0" lvl="1" indent="0">
              <a:buNone/>
            </a:pPr>
            <a:r>
              <a:rPr lang="en-US" sz="3200" dirty="0">
                <a:solidFill>
                  <a:schemeClr val="tx1"/>
                </a:solidFill>
              </a:rPr>
              <a:t>“The gun went off.” </a:t>
            </a:r>
          </a:p>
          <a:p>
            <a:pPr marL="857250" lvl="2" indent="-4572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1"/>
                </a:solidFill>
              </a:rPr>
              <a:t>“What were you feeling just before the gun went off?”</a:t>
            </a:r>
          </a:p>
          <a:p>
            <a:pPr marL="1314450" lvl="3" indent="-457200">
              <a:buFont typeface="Wingdings" panose="05000000000000000000" pitchFamily="2" charset="2"/>
              <a:buChar char="§"/>
            </a:pPr>
            <a:r>
              <a:rPr lang="en-US" sz="2800" dirty="0">
                <a:solidFill>
                  <a:schemeClr val="tx1"/>
                </a:solidFill>
              </a:rPr>
              <a:t>“I was worrying about my baby girl and if she would make it without me. He was saying he’d kill me and I knew I had to survive.”</a:t>
            </a:r>
          </a:p>
          <a:p>
            <a:pPr marL="457200" lvl="1" indent="-457200"/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51D68CE-5C57-4CC9-9FE9-9EC15972C86D}"/>
              </a:ext>
            </a:extLst>
          </p:cNvPr>
          <p:cNvSpPr txBox="1"/>
          <p:nvPr/>
        </p:nvSpPr>
        <p:spPr>
          <a:xfrm rot="1459577">
            <a:off x="9004299" y="3857249"/>
            <a:ext cx="23114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What would you ask next?</a:t>
            </a:r>
          </a:p>
        </p:txBody>
      </p:sp>
    </p:spTree>
    <p:extLst>
      <p:ext uri="{BB962C8B-B14F-4D97-AF65-F5344CB8AC3E}">
        <p14:creationId xmlns:p14="http://schemas.microsoft.com/office/powerpoint/2010/main" val="38164965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br>
              <a:rPr lang="en-US" sz="4000" dirty="0"/>
            </a:br>
            <a:br>
              <a:rPr lang="en-US" sz="4000" dirty="0"/>
            </a:br>
            <a:r>
              <a:rPr lang="en-US" sz="3600" dirty="0"/>
              <a:t>Who is the “Doer?”</a:t>
            </a:r>
            <a:br>
              <a:rPr lang="en-US" sz="4000" dirty="0"/>
            </a:br>
            <a:br>
              <a:rPr lang="en-US" sz="4000" dirty="0"/>
            </a:b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lvl="1" indent="0">
              <a:buNone/>
            </a:pPr>
            <a:endParaRPr lang="en-US" sz="600" dirty="0">
              <a:solidFill>
                <a:schemeClr val="tx1"/>
              </a:solidFill>
            </a:endParaRPr>
          </a:p>
          <a:p>
            <a:pPr marL="0" lvl="1" indent="0">
              <a:buNone/>
            </a:pPr>
            <a:r>
              <a:rPr lang="en-US" sz="3200" dirty="0">
                <a:solidFill>
                  <a:schemeClr val="tx1"/>
                </a:solidFill>
              </a:rPr>
              <a:t>Example: “I lost my balance and fell into the table.”</a:t>
            </a:r>
          </a:p>
          <a:p>
            <a:pPr marL="0" lvl="1" indent="0">
              <a:buNone/>
            </a:pPr>
            <a:endParaRPr lang="en-US" sz="3200" dirty="0">
              <a:solidFill>
                <a:schemeClr val="tx1"/>
              </a:solidFill>
            </a:endParaRPr>
          </a:p>
          <a:p>
            <a:pPr marL="0" lvl="1" indent="0">
              <a:buNone/>
            </a:pPr>
            <a:r>
              <a:rPr lang="en-US" sz="3200" dirty="0">
                <a:solidFill>
                  <a:schemeClr val="tx1"/>
                </a:solidFill>
              </a:rPr>
              <a:t>Follow up question: </a:t>
            </a:r>
          </a:p>
          <a:p>
            <a:pPr marL="457200" lvl="1" indent="-4572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1"/>
                </a:solidFill>
              </a:rPr>
              <a:t>“Do you remember what was happening when you lost your balance?”</a:t>
            </a:r>
          </a:p>
        </p:txBody>
      </p:sp>
    </p:spTree>
    <p:extLst>
      <p:ext uri="{BB962C8B-B14F-4D97-AF65-F5344CB8AC3E}">
        <p14:creationId xmlns:p14="http://schemas.microsoft.com/office/powerpoint/2010/main" val="41781002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sz="4000" dirty="0"/>
              <a:t>What Did Following up on the Who is the “doer” Tell Me?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1" y="2556932"/>
            <a:ext cx="7175499" cy="3183468"/>
          </a:xfrm>
        </p:spPr>
        <p:txBody>
          <a:bodyPr>
            <a:noAutofit/>
          </a:bodyPr>
          <a:lstStyle/>
          <a:p>
            <a:pPr marL="457200" lvl="1" indent="-457200"/>
            <a:endParaRPr lang="en-US" sz="600" dirty="0">
              <a:solidFill>
                <a:schemeClr val="tx1"/>
              </a:solidFill>
            </a:endParaRPr>
          </a:p>
          <a:p>
            <a:pPr marL="0" lvl="1" indent="0">
              <a:buNone/>
            </a:pPr>
            <a:r>
              <a:rPr lang="en-US" sz="3200" dirty="0">
                <a:solidFill>
                  <a:schemeClr val="tx1"/>
                </a:solidFill>
              </a:rPr>
              <a:t>“I lost my balance and fell into the table.”</a:t>
            </a:r>
          </a:p>
          <a:p>
            <a:pPr marL="857250" lvl="2" indent="-4572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1"/>
                </a:solidFill>
              </a:rPr>
              <a:t>“Do you remember what was happening when you lost your balance?”</a:t>
            </a:r>
          </a:p>
          <a:p>
            <a:pPr marL="1314450" lvl="3" indent="-457200">
              <a:buFont typeface="Wingdings" panose="05000000000000000000" pitchFamily="2" charset="2"/>
              <a:buChar char="§"/>
            </a:pPr>
            <a:r>
              <a:rPr lang="en-US" sz="2800" dirty="0">
                <a:solidFill>
                  <a:schemeClr val="tx1"/>
                </a:solidFill>
              </a:rPr>
              <a:t>“He’d had his hand under my chin and when he let go, I had a hard time standing, so I fell.”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67A453D-EDCE-4992-9C8E-62E9C9261EEC}"/>
              </a:ext>
            </a:extLst>
          </p:cNvPr>
          <p:cNvSpPr txBox="1"/>
          <p:nvPr/>
        </p:nvSpPr>
        <p:spPr>
          <a:xfrm rot="1251383">
            <a:off x="8864600" y="3610057"/>
            <a:ext cx="23241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What would you ask next?</a:t>
            </a:r>
          </a:p>
        </p:txBody>
      </p:sp>
    </p:spTree>
    <p:extLst>
      <p:ext uri="{BB962C8B-B14F-4D97-AF65-F5344CB8AC3E}">
        <p14:creationId xmlns:p14="http://schemas.microsoft.com/office/powerpoint/2010/main" val="25504805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8656" y="837824"/>
            <a:ext cx="9339072" cy="1488141"/>
          </a:xfrm>
        </p:spPr>
        <p:txBody>
          <a:bodyPr>
            <a:normAutofit/>
          </a:bodyPr>
          <a:lstStyle/>
          <a:p>
            <a:pPr algn="ctr"/>
            <a:r>
              <a:rPr lang="en-US" sz="3600"/>
              <a:t>Power and Control Wheel as the Batterer’s Toolbox</a:t>
            </a:r>
            <a:endParaRPr lang="en-US" sz="36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8849" y="2922686"/>
            <a:ext cx="2759230" cy="2794710"/>
          </a:xfrm>
          <a:prstGeom prst="rect">
            <a:avLst/>
          </a:prstGeom>
          <a:ln w="57150" cmpd="sng">
            <a:solidFill>
              <a:srgbClr val="4A66AC"/>
            </a:solidFill>
          </a:ln>
          <a:effectLst/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1BA64FF-2765-447E-A3E9-9B4A480D80F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22914" y="2453707"/>
            <a:ext cx="6742760" cy="35664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534705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D12B819D-CC31-407E-85A4-38D86944A0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1433B347-AE1B-487E-9813-FC88C0DD71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4662" y="469900"/>
            <a:ext cx="11239500" cy="5918200"/>
          </a:xfrm>
          <a:prstGeom prst="rect">
            <a:avLst/>
          </a:prstGeom>
          <a:solidFill>
            <a:schemeClr val="tx2">
              <a:lumMod val="90000"/>
              <a:lumOff val="1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balanced" dir="t"/>
          </a:scene3d>
          <a:sp3d contourW="12700">
            <a:bevelT w="6350" h="6350"/>
            <a:contourClr>
              <a:schemeClr val="tx2">
                <a:lumMod val="75000"/>
                <a:lumOff val="25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FE02B2F-D95A-47B1-8DA1-163D342608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8012" y="609600"/>
            <a:ext cx="10972800" cy="5638800"/>
          </a:xfrm>
          <a:prstGeom prst="rect">
            <a:avLst/>
          </a:prstGeom>
          <a:noFill/>
          <a:ln w="15875" cap="flat">
            <a:miter lim="800000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</p:spPr>
        <p:txBody>
          <a:bodyPr>
            <a:normAutofit/>
          </a:bodyPr>
          <a:lstStyle/>
          <a:p>
            <a:r>
              <a:rPr lang="en-US">
                <a:solidFill>
                  <a:schemeClr val="bg1"/>
                </a:solidFill>
              </a:rPr>
              <a:t>Language Clues: What to listen for #3</a:t>
            </a:r>
            <a:endParaRPr lang="en-US" u="sng">
              <a:solidFill>
                <a:schemeClr val="bg1"/>
              </a:solidFill>
            </a:endParaRP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ED867580-55A6-4E67-A38E-4D1E3D4FBA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483042" y="2400639"/>
            <a:ext cx="9273858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ext Placeholder 6"/>
          <p:cNvSpPr>
            <a:spLocks noGrp="1"/>
          </p:cNvSpPr>
          <p:nvPr>
            <p:ph idx="1"/>
          </p:nvPr>
        </p:nvSpPr>
        <p:spPr>
          <a:xfrm>
            <a:off x="1295401" y="2556932"/>
            <a:ext cx="9601196" cy="331893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>
                <a:solidFill>
                  <a:schemeClr val="bg1"/>
                </a:solidFill>
              </a:rPr>
              <a:t>Explore the gaps in </a:t>
            </a:r>
          </a:p>
          <a:p>
            <a:pPr marL="0" indent="0">
              <a:buNone/>
            </a:pPr>
            <a:endParaRPr lang="en-US" sz="2800" cap="none" dirty="0">
              <a:solidFill>
                <a:schemeClr val="bg1"/>
              </a:solidFill>
            </a:endParaRP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bg1"/>
                </a:solidFill>
              </a:rPr>
              <a:t>Physical location at the scene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bg1"/>
                </a:solidFill>
              </a:rPr>
              <a:t>Bodily position at the scene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bg1"/>
                </a:solidFill>
              </a:rPr>
              <a:t>Time</a:t>
            </a:r>
          </a:p>
          <a:p>
            <a:endParaRPr lang="en-US" cap="none" dirty="0">
              <a:solidFill>
                <a:schemeClr val="bg1"/>
              </a:solidFill>
            </a:endParaRPr>
          </a:p>
          <a:p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4015467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/>
              <a:t>Gaps in Physical Place</a:t>
            </a:r>
            <a:endParaRPr lang="en-US" u="sn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lvl="1" indent="0">
              <a:buNone/>
            </a:pPr>
            <a:r>
              <a:rPr lang="en-US"/>
              <a:t>Example: “He was shaking me and I banged into the refrigerator. I fell by the couch and hit my head.”</a:t>
            </a:r>
          </a:p>
          <a:p>
            <a:pPr marL="0" lvl="1" indent="0">
              <a:buNone/>
            </a:pPr>
            <a:r>
              <a:rPr lang="en-US"/>
              <a:t>Follow up:</a:t>
            </a:r>
          </a:p>
          <a:p>
            <a:pPr marL="857250" lvl="2" indent="-457200">
              <a:buFont typeface="Arial" panose="020B0604020202020204" pitchFamily="34" charset="0"/>
              <a:buChar char="•"/>
            </a:pPr>
            <a:r>
              <a:rPr lang="en-US"/>
              <a:t>“How did you feel when you went from the kitchen to the living room?”</a:t>
            </a:r>
          </a:p>
          <a:p>
            <a:pPr marL="400050" lvl="2" indent="0">
              <a:buNone/>
            </a:pPr>
            <a:r>
              <a:rPr lang="en-US"/>
              <a:t>OR</a:t>
            </a:r>
          </a:p>
          <a:p>
            <a:pPr marL="857250" lvl="2" indent="-457200">
              <a:buFont typeface="Arial" panose="020B0604020202020204" pitchFamily="34" charset="0"/>
              <a:buChar char="•"/>
            </a:pPr>
            <a:r>
              <a:rPr lang="en-US"/>
              <a:t>“What were you thinking when you went from the kitchen to the living room?”</a:t>
            </a:r>
          </a:p>
          <a:p>
            <a:pPr marL="457200" lvl="1" indent="-45720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79879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4100"/>
              <a:t>What Did Asking About that Gap in Physical Place Tell Me?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lvl="1" indent="0">
              <a:lnSpc>
                <a:spcPct val="90000"/>
              </a:lnSpc>
              <a:buNone/>
            </a:pPr>
            <a:r>
              <a:rPr lang="en-US" dirty="0"/>
              <a:t>Example: “What were you thinking when you went from the kitchen to the living room?”</a:t>
            </a:r>
          </a:p>
          <a:p>
            <a:pPr marL="0" lvl="1" indent="0">
              <a:lnSpc>
                <a:spcPct val="90000"/>
              </a:lnSpc>
              <a:buNone/>
            </a:pPr>
            <a:endParaRPr lang="en-US" dirty="0"/>
          </a:p>
          <a:p>
            <a:pPr marL="461963" lvl="1" indent="-23495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dirty="0"/>
              <a:t>“I know it sounds crazy but I was worried about my extensions.”</a:t>
            </a:r>
          </a:p>
          <a:p>
            <a:pPr marL="0" lvl="1" indent="0">
              <a:lnSpc>
                <a:spcPct val="90000"/>
              </a:lnSpc>
              <a:buNone/>
            </a:pPr>
            <a:endParaRPr lang="en-US" dirty="0"/>
          </a:p>
          <a:p>
            <a:pPr marL="0" lvl="1" indent="0">
              <a:lnSpc>
                <a:spcPct val="90000"/>
              </a:lnSpc>
              <a:buNone/>
            </a:pPr>
            <a:r>
              <a:rPr lang="en-US" dirty="0"/>
              <a:t>Follow up: “Hmm. Tell me about that”</a:t>
            </a:r>
          </a:p>
          <a:p>
            <a:pPr marL="0" lvl="1" indent="0">
              <a:lnSpc>
                <a:spcPct val="90000"/>
              </a:lnSpc>
              <a:buNone/>
            </a:pPr>
            <a:endParaRPr lang="en-US" dirty="0"/>
          </a:p>
          <a:p>
            <a:pPr marL="461963" lvl="1" indent="-23495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dirty="0"/>
              <a:t>“Yeah he had them wrapped around his hand and was telling me that he was going to set them on fire if I didn’t shut up.”</a:t>
            </a:r>
          </a:p>
          <a:p>
            <a:pPr marL="457200" lvl="1" indent="-457200">
              <a:lnSpc>
                <a:spcPct val="90000"/>
              </a:lnSpc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16635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4100"/>
              <a:t>Gaps in Body Position</a:t>
            </a:r>
            <a:br>
              <a:rPr lang="en-US" sz="4100" u="sng"/>
            </a:br>
            <a:endParaRPr lang="en-US" sz="4100" u="sn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lvl="1" indent="0">
              <a:spcBef>
                <a:spcPts val="600"/>
              </a:spcBef>
              <a:buNone/>
            </a:pPr>
            <a:r>
              <a:rPr lang="en-US" dirty="0"/>
              <a:t>Example: “I was laying on the bed and he came over and punched me. He kicked me where I’d just had surgery; I remember it hurt so much.”</a:t>
            </a:r>
          </a:p>
          <a:p>
            <a:pPr marL="0" lvl="1" indent="0">
              <a:spcBef>
                <a:spcPts val="600"/>
              </a:spcBef>
              <a:buNone/>
            </a:pPr>
            <a:r>
              <a:rPr lang="en-US" dirty="0"/>
              <a:t>Follow up: </a:t>
            </a:r>
          </a:p>
          <a:p>
            <a:pPr marL="800100" lvl="2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dirty="0"/>
              <a:t>“Do you remember what you were thinking after he punched you?”</a:t>
            </a:r>
          </a:p>
          <a:p>
            <a:pPr marL="800100" lvl="2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dirty="0"/>
              <a:t>“Can you remember where you were when he was kicking you?”</a:t>
            </a:r>
          </a:p>
          <a:p>
            <a:pPr marL="800100" lvl="2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endParaRPr lang="en-US" dirty="0"/>
          </a:p>
          <a:p>
            <a:pPr marL="457200" lvl="2" indent="0">
              <a:spcBef>
                <a:spcPts val="600"/>
              </a:spcBef>
              <a:buNone/>
            </a:pPr>
            <a:r>
              <a:rPr lang="en-US" dirty="0"/>
              <a:t>ALL UNSUCCESSFUL PROMPTS – so what next?</a:t>
            </a:r>
          </a:p>
        </p:txBody>
      </p:sp>
    </p:spTree>
    <p:extLst>
      <p:ext uri="{BB962C8B-B14F-4D97-AF65-F5344CB8AC3E}">
        <p14:creationId xmlns:p14="http://schemas.microsoft.com/office/powerpoint/2010/main" val="31948887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4100"/>
              <a:t>What Did Asking About that Gap in Body Position Tell Me?</a:t>
            </a:r>
            <a:endParaRPr lang="en-US" sz="4100" u="sn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lvl="1" indent="0">
              <a:buNone/>
            </a:pPr>
            <a:r>
              <a:rPr lang="en-US"/>
              <a:t>Example: “Oh no, what was your operation for?”</a:t>
            </a:r>
          </a:p>
          <a:p>
            <a:pPr marL="461963" lvl="1" indent="-234950">
              <a:buFont typeface="Arial" panose="020B0604020202020204" pitchFamily="34" charset="0"/>
              <a:buChar char="•"/>
            </a:pPr>
            <a:r>
              <a:rPr lang="en-US"/>
              <a:t>“I had kidney surgery about a month earlier. He knew that. I couldn’t believe he was kicking me there.”</a:t>
            </a:r>
          </a:p>
          <a:p>
            <a:pPr marL="0" lvl="1" indent="0">
              <a:buNone/>
            </a:pPr>
            <a:r>
              <a:rPr lang="en-US"/>
              <a:t>Follow up: “I’m sorry that happened. Can you remember any smells or sounds when he was kicking you?”</a:t>
            </a:r>
          </a:p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en-US"/>
              <a:t>“The food was burning and the baby was crying. He’d pulled me off the bed and I cracked my head; it was loud. He just kept kicking me and stomping me. I was trying to cover my head and my stomach and he just kept kicking me.”</a:t>
            </a:r>
          </a:p>
        </p:txBody>
      </p:sp>
    </p:spTree>
    <p:extLst>
      <p:ext uri="{BB962C8B-B14F-4D97-AF65-F5344CB8AC3E}">
        <p14:creationId xmlns:p14="http://schemas.microsoft.com/office/powerpoint/2010/main" val="24003245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/>
              <a:t>Gaps in Time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lvl="1" indent="0">
              <a:lnSpc>
                <a:spcPct val="90000"/>
              </a:lnSpc>
              <a:buNone/>
            </a:pPr>
            <a:r>
              <a:rPr lang="en-US"/>
              <a:t>Example: “That morning Taylor thought I’d been cheating. He wouldn’t let me go to work. There was just all this yelling and yelling and name calling. I was scared. At some point, I was just begging him to let me pick up the kids from school. That’s when it finally ended.” </a:t>
            </a:r>
          </a:p>
          <a:p>
            <a:pPr marL="0" lvl="1" indent="0">
              <a:lnSpc>
                <a:spcPct val="90000"/>
              </a:lnSpc>
              <a:buNone/>
            </a:pPr>
            <a:endParaRPr lang="en-US"/>
          </a:p>
          <a:p>
            <a:pPr marL="0" lvl="1" indent="0">
              <a:lnSpc>
                <a:spcPct val="90000"/>
              </a:lnSpc>
              <a:buNone/>
            </a:pPr>
            <a:r>
              <a:rPr lang="en-US"/>
              <a:t>Follow up: Bring them back around to the lapsed time by asking them general grounding questions like:</a:t>
            </a:r>
          </a:p>
          <a:p>
            <a:pPr marL="857250" lvl="2" indent="-4572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/>
              <a:t>“Did you and Taylor stay home the whole day?”</a:t>
            </a:r>
          </a:p>
          <a:p>
            <a:pPr marL="857250" lvl="2" indent="-4572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/>
              <a:t>“What was going on with Taylor while the kids were at school?”</a:t>
            </a:r>
          </a:p>
          <a:p>
            <a:pPr marL="857250" lvl="2" indent="-4572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/>
              <a:t>“What about Taylor scared you that day?”</a:t>
            </a:r>
          </a:p>
        </p:txBody>
      </p:sp>
    </p:spTree>
    <p:extLst>
      <p:ext uri="{BB962C8B-B14F-4D97-AF65-F5344CB8AC3E}">
        <p14:creationId xmlns:p14="http://schemas.microsoft.com/office/powerpoint/2010/main" val="18214200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3600" dirty="0"/>
              <a:t>What Did Asking About that Gap in Time Tell Me?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marL="0" lvl="1" indent="0">
              <a:buFont typeface="Wingdings 3" charset="2"/>
              <a:buNone/>
            </a:pPr>
            <a:r>
              <a:rPr lang="en-US" sz="2400" dirty="0">
                <a:solidFill>
                  <a:schemeClr val="tx1"/>
                </a:solidFill>
              </a:rPr>
              <a:t>Example: “Did you and Taylor stay home the whole day?”</a:t>
            </a:r>
          </a:p>
          <a:p>
            <a:pPr marL="461963" lvl="1" indent="-2349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</a:rPr>
              <a:t>“Yes.”</a:t>
            </a:r>
          </a:p>
          <a:p>
            <a:pPr marL="227013" lvl="1" indent="0">
              <a:buNone/>
            </a:pPr>
            <a:endParaRPr lang="en-US" sz="600" dirty="0">
              <a:solidFill>
                <a:schemeClr val="tx1"/>
              </a:solidFill>
            </a:endParaRPr>
          </a:p>
          <a:p>
            <a:pPr marL="0" lvl="1" indent="0">
              <a:buNone/>
            </a:pPr>
            <a:r>
              <a:rPr lang="en-US" sz="2400" dirty="0">
                <a:solidFill>
                  <a:schemeClr val="tx1"/>
                </a:solidFill>
              </a:rPr>
              <a:t>Follow up: “What was going on with Taylor while the kids were at school?”</a:t>
            </a:r>
          </a:p>
          <a:p>
            <a:pPr marL="461963" lvl="1" indent="-2349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</a:rPr>
              <a:t>“He was accusing me of cheating on him.”</a:t>
            </a:r>
          </a:p>
          <a:p>
            <a:pPr marL="0" lvl="1" indent="0">
              <a:spcBef>
                <a:spcPts val="0"/>
              </a:spcBef>
              <a:buFont typeface="Wingdings 3" charset="2"/>
              <a:buNone/>
            </a:pPr>
            <a:endParaRPr lang="en-US" sz="1200" dirty="0">
              <a:solidFill>
                <a:schemeClr val="tx1"/>
              </a:solidFill>
            </a:endParaRPr>
          </a:p>
          <a:p>
            <a:pPr marL="0" lvl="1" indent="0">
              <a:buNone/>
            </a:pPr>
            <a:r>
              <a:rPr lang="en-US" sz="2400" dirty="0">
                <a:solidFill>
                  <a:schemeClr val="tx1"/>
                </a:solidFill>
              </a:rPr>
              <a:t>Follow up: “What about Taylor scared you that day?”</a:t>
            </a:r>
          </a:p>
          <a:p>
            <a:pPr marL="461963" lvl="1" indent="-2349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</a:rPr>
              <a:t>“He was so crazy; I’d never seen him like that. He kept telling me I was cheating on him and I had to confess. He had tied me to his chair to make me stay and confess.”</a:t>
            </a:r>
          </a:p>
          <a:p>
            <a:endParaRPr lang="en-US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440240" y="2291255"/>
            <a:ext cx="11551463" cy="405729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indent="0">
              <a:buFont typeface="Wingdings 3" charset="2"/>
              <a:buNone/>
            </a:pPr>
            <a:endParaRPr lang="en-US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26225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7575D7A7-3C36-4508-9BC6-70A93BD3C4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BC964A0D-06B7-4C16-AC9F-20ADDA8059E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F5703F5C-55DF-45CD-BC3F-3BE8F10339E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A8C7134F-70F9-4826-A97E-9B39AEA08F5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39351E73-B6DD-4B56-8EE9-C16B5711C46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AE446D0E-6531-40B7-A182-FB86024397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D59C2C63-D709-4949-9465-29A52CBEDD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0EFD2038-15D6-4003-8350-AFEC394EEF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191920" y="1399880"/>
            <a:ext cx="7808159" cy="4103960"/>
          </a:xfrm>
          <a:prstGeom prst="rect">
            <a:avLst/>
          </a:prstGeom>
          <a:solidFill>
            <a:schemeClr val="tx2">
              <a:lumMod val="90000"/>
              <a:lumOff val="10000"/>
            </a:schemeClr>
          </a:solidFill>
          <a:ln>
            <a:noFill/>
          </a:ln>
          <a:effectLst>
            <a:outerShdw blurRad="114300" dist="127000" dir="5400000" sx="99000" sy="99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woPt" dir="t"/>
          </a:scene3d>
          <a:sp3d contourW="6350">
            <a:bevelT w="12700" h="0" prst="coolSlant"/>
            <a:contourClr>
              <a:schemeClr val="tx2">
                <a:lumMod val="75000"/>
                <a:lumOff val="25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8CF519C2-F6BE-41BE-A50E-54B98359C9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28332" y="1540931"/>
            <a:ext cx="7543802" cy="3835401"/>
          </a:xfrm>
          <a:prstGeom prst="rect">
            <a:avLst/>
          </a:prstGeom>
          <a:noFill/>
          <a:ln w="15875">
            <a:solidFill>
              <a:schemeClr val="accent1"/>
            </a:solidFill>
            <a:miter lim="800000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7767AD93-AD3E-4C62-97D5-E54E14B2EA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3123631"/>
            <a:ext cx="12231160" cy="659658"/>
            <a:chOff x="-16934" y="3123631"/>
            <a:chExt cx="12231160" cy="659658"/>
          </a:xfrm>
        </p:grpSpPr>
        <p:sp>
          <p:nvSpPr>
            <p:cNvPr id="23" name="Rounded Rectangle 17">
              <a:extLst>
                <a:ext uri="{FF2B5EF4-FFF2-40B4-BE49-F238E27FC236}">
                  <a16:creationId xmlns:a16="http://schemas.microsoft.com/office/drawing/2014/main" id="{AA443E8D-EC07-4B8F-B370-2A1153F350B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430976" y="3123631"/>
              <a:ext cx="45720" cy="658368"/>
            </a:xfrm>
            <a:prstGeom prst="roundRect">
              <a:avLst>
                <a:gd name="adj" fmla="val 50000"/>
              </a:avLst>
            </a:prstGeom>
            <a:solidFill>
              <a:schemeClr val="tx2">
                <a:alpha val="55000"/>
              </a:schemeClr>
            </a:solidFill>
            <a:ln w="9525">
              <a:noFill/>
            </a:ln>
            <a:effectLst>
              <a:innerShdw blurRad="114300">
                <a:prstClr val="black">
                  <a:alpha val="48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id="{841F0AA1-D12D-4FDB-BF66-D9398ED9303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5536"/>
              <a:ext cx="2478024" cy="612648"/>
            </a:xfrm>
            <a:prstGeom prst="rect">
              <a:avLst/>
            </a:prstGeom>
          </p:spPr>
        </p:pic>
        <p:sp>
          <p:nvSpPr>
            <p:cNvPr id="25" name="Rounded Rectangle 20">
              <a:extLst>
                <a:ext uri="{FF2B5EF4-FFF2-40B4-BE49-F238E27FC236}">
                  <a16:creationId xmlns:a16="http://schemas.microsoft.com/office/drawing/2014/main" id="{E2B949DE-0178-4942-80DE-811C1AA4FCA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717803" y="3124921"/>
              <a:ext cx="45720" cy="658368"/>
            </a:xfrm>
            <a:prstGeom prst="roundRect">
              <a:avLst>
                <a:gd name="adj" fmla="val 50000"/>
              </a:avLst>
            </a:prstGeom>
            <a:solidFill>
              <a:schemeClr val="tx2">
                <a:alpha val="55000"/>
              </a:schemeClr>
            </a:solidFill>
            <a:ln w="9525">
              <a:noFill/>
            </a:ln>
            <a:effectLst>
              <a:innerShdw blurRad="114300">
                <a:prstClr val="black">
                  <a:alpha val="48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6" name="Picture 25">
              <a:extLst>
                <a:ext uri="{FF2B5EF4-FFF2-40B4-BE49-F238E27FC236}">
                  <a16:creationId xmlns:a16="http://schemas.microsoft.com/office/drawing/2014/main" id="{284AA86D-EAE1-4E3F-A54C-7F1E390B6DF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5536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92398" y="1871131"/>
            <a:ext cx="6815669" cy="1515533"/>
          </a:xfr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5000">
                <a:solidFill>
                  <a:schemeClr val="bg1"/>
                </a:solidFill>
              </a:rPr>
              <a:t>Trauma Informed Interviewing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92398" y="3657597"/>
            <a:ext cx="6815669" cy="1320802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2100">
                <a:solidFill>
                  <a:schemeClr val="bg1"/>
                </a:solidFill>
              </a:rPr>
              <a:t>Do’s and don'ts</a:t>
            </a:r>
          </a:p>
        </p:txBody>
      </p: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0772CE55-4C36-44F1-A9BD-379BEB8431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692399" y="3522131"/>
            <a:ext cx="6815668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83512444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sz="4000" dirty="0"/>
              <a:t>Trauma Informed Interviewing</a:t>
            </a:r>
            <a:br>
              <a:rPr lang="en-US" sz="4000" dirty="0"/>
            </a:br>
            <a:r>
              <a:rPr lang="en-US" sz="4000" dirty="0"/>
              <a:t>Do’s and Don'ts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US" sz="3200" b="1" dirty="0">
                <a:solidFill>
                  <a:schemeClr val="tx1"/>
                </a:solidFill>
              </a:rPr>
              <a:t>Don’t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089400" cy="263260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800" dirty="0">
                <a:solidFill>
                  <a:schemeClr val="tx1"/>
                </a:solidFill>
              </a:rPr>
              <a:t>Ask “why”</a:t>
            </a:r>
          </a:p>
          <a:p>
            <a:pPr marL="0" indent="0">
              <a:buNone/>
            </a:pPr>
            <a:r>
              <a:rPr lang="en-US" sz="2800" dirty="0">
                <a:solidFill>
                  <a:schemeClr val="tx1"/>
                </a:solidFill>
              </a:rPr>
              <a:t>Say “rape”</a:t>
            </a:r>
          </a:p>
          <a:p>
            <a:pPr marL="0" indent="0">
              <a:buNone/>
            </a:pPr>
            <a:r>
              <a:rPr lang="en-US" sz="2800" dirty="0">
                <a:solidFill>
                  <a:schemeClr val="tx1"/>
                </a:solidFill>
              </a:rPr>
              <a:t>Use labeling language: “batterer” “abuser” “victim” “survivor”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3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US" sz="3200" b="1" dirty="0">
                <a:solidFill>
                  <a:schemeClr val="tx1"/>
                </a:solidFill>
              </a:rPr>
              <a:t>Do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322230" cy="263260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800" dirty="0">
                <a:solidFill>
                  <a:schemeClr val="tx1"/>
                </a:solidFill>
              </a:rPr>
              <a:t>Ask open questions </a:t>
            </a:r>
          </a:p>
          <a:p>
            <a:pPr marL="0" indent="0">
              <a:buNone/>
            </a:pPr>
            <a:r>
              <a:rPr lang="en-US" sz="2800" dirty="0">
                <a:solidFill>
                  <a:schemeClr val="tx1"/>
                </a:solidFill>
              </a:rPr>
              <a:t>Take your cues from them</a:t>
            </a:r>
          </a:p>
          <a:p>
            <a:pPr marL="0" indent="0">
              <a:buNone/>
            </a:pPr>
            <a:r>
              <a:rPr lang="en-US" sz="2800" dirty="0">
                <a:solidFill>
                  <a:schemeClr val="tx1"/>
                </a:solidFill>
              </a:rPr>
              <a:t>Use neutral language: “boyfriend” “husband” “Jack”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42194459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sz="4000" dirty="0"/>
              <a:t>Trauma Informed Interviewing</a:t>
            </a:r>
            <a:br>
              <a:rPr lang="en-US" sz="4000" dirty="0"/>
            </a:br>
            <a:r>
              <a:rPr lang="en-US" sz="4000" dirty="0"/>
              <a:t>Do’s and Don'ts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US" sz="3200" b="1" dirty="0">
                <a:solidFill>
                  <a:schemeClr val="tx1"/>
                </a:solidFill>
              </a:rPr>
              <a:t>Don’t Ask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US" sz="2800" dirty="0">
                <a:solidFill>
                  <a:schemeClr val="tx1"/>
                </a:solidFill>
              </a:rPr>
              <a:t>“Did he strangle you?”</a:t>
            </a:r>
          </a:p>
          <a:p>
            <a:pPr marL="0" indent="0">
              <a:buNone/>
            </a:pP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US" sz="3200" b="1" dirty="0">
                <a:solidFill>
                  <a:schemeClr val="tx1"/>
                </a:solidFill>
              </a:rPr>
              <a:t>Do Ask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US" sz="2800" dirty="0">
                <a:solidFill>
                  <a:schemeClr val="tx1"/>
                </a:solidFill>
              </a:rPr>
              <a:t>“Has he ever put his hands on your neck?”</a:t>
            </a:r>
          </a:p>
          <a:p>
            <a:pPr marL="0" indent="0">
              <a:buNone/>
            </a:pPr>
            <a:r>
              <a:rPr lang="en-US" sz="2800" dirty="0">
                <a:solidFill>
                  <a:schemeClr val="tx1"/>
                </a:solidFill>
              </a:rPr>
              <a:t>Then Follow up:</a:t>
            </a:r>
          </a:p>
          <a:p>
            <a:pPr marL="0" indent="0">
              <a:buNone/>
            </a:pPr>
            <a:r>
              <a:rPr lang="en-US" sz="2800" dirty="0">
                <a:solidFill>
                  <a:schemeClr val="tx1"/>
                </a:solidFill>
              </a:rPr>
              <a:t>“Could you catch your breath?”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81539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4" name="Group 53">
            <a:extLst>
              <a:ext uri="{FF2B5EF4-FFF2-40B4-BE49-F238E27FC236}">
                <a16:creationId xmlns:a16="http://schemas.microsoft.com/office/drawing/2014/main" id="{DFB5D1BB-0703-437B-BD1E-1D07F8A273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55" name="Picture 54">
              <a:extLst>
                <a:ext uri="{FF2B5EF4-FFF2-40B4-BE49-F238E27FC236}">
                  <a16:creationId xmlns:a16="http://schemas.microsoft.com/office/drawing/2014/main" id="{3886586B-3F0F-4593-B272-AE75AD0F09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56" name="Rectangle 55">
              <a:extLst>
                <a:ext uri="{FF2B5EF4-FFF2-40B4-BE49-F238E27FC236}">
                  <a16:creationId xmlns:a16="http://schemas.microsoft.com/office/drawing/2014/main" id="{020DEB59-BF94-41B5-8F16-8B10442EE09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57" name="Picture 56">
              <a:extLst>
                <a:ext uri="{FF2B5EF4-FFF2-40B4-BE49-F238E27FC236}">
                  <a16:creationId xmlns:a16="http://schemas.microsoft.com/office/drawing/2014/main" id="{9A3BEF6F-FC03-43B1-8D1B-8DA3A360DBF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58" name="Picture 57">
              <a:extLst>
                <a:ext uri="{FF2B5EF4-FFF2-40B4-BE49-F238E27FC236}">
                  <a16:creationId xmlns:a16="http://schemas.microsoft.com/office/drawing/2014/main" id="{0F49BA32-A501-4C79-9A72-92587AB9EEF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cxnSp>
        <p:nvCxnSpPr>
          <p:cNvPr id="60" name="Straight Connector 59">
            <a:extLst>
              <a:ext uri="{FF2B5EF4-FFF2-40B4-BE49-F238E27FC236}">
                <a16:creationId xmlns:a16="http://schemas.microsoft.com/office/drawing/2014/main" id="{883F92AF-2403-4558-B1D7-72130A1E4B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 useBgFill="1">
        <p:nvSpPr>
          <p:cNvPr id="62" name="Rectangle 61">
            <a:extLst>
              <a:ext uri="{FF2B5EF4-FFF2-40B4-BE49-F238E27FC236}">
                <a16:creationId xmlns:a16="http://schemas.microsoft.com/office/drawing/2014/main" id="{11C7711F-3983-4AB1-AFDE-96F7C06514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4" name="Group 63">
            <a:extLst>
              <a:ext uri="{FF2B5EF4-FFF2-40B4-BE49-F238E27FC236}">
                <a16:creationId xmlns:a16="http://schemas.microsoft.com/office/drawing/2014/main" id="{89BC9D38-9241-4F71-9B45-73827299E4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229962" cy="6856214"/>
            <a:chOff x="-15736" y="0"/>
            <a:chExt cx="12229962" cy="6856214"/>
          </a:xfrm>
        </p:grpSpPr>
        <p:pic>
          <p:nvPicPr>
            <p:cNvPr id="65" name="Picture 64">
              <a:extLst>
                <a:ext uri="{FF2B5EF4-FFF2-40B4-BE49-F238E27FC236}">
                  <a16:creationId xmlns:a16="http://schemas.microsoft.com/office/drawing/2014/main" id="{0D302979-39A3-4421-821D-94D6E00BCE8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66" name="Rectangle 65">
              <a:extLst>
                <a:ext uri="{FF2B5EF4-FFF2-40B4-BE49-F238E27FC236}">
                  <a16:creationId xmlns:a16="http://schemas.microsoft.com/office/drawing/2014/main" id="{68E001BA-C181-4F47-9ABC-DF4C85AB4F1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67" name="Picture 66">
              <a:extLst>
                <a:ext uri="{FF2B5EF4-FFF2-40B4-BE49-F238E27FC236}">
                  <a16:creationId xmlns:a16="http://schemas.microsoft.com/office/drawing/2014/main" id="{7EF07F1E-BD52-4B06-A38E-BF29F8E2857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68" name="Picture 67">
              <a:extLst>
                <a:ext uri="{FF2B5EF4-FFF2-40B4-BE49-F238E27FC236}">
                  <a16:creationId xmlns:a16="http://schemas.microsoft.com/office/drawing/2014/main" id="{A68BE646-889B-49C2-95AF-90BAE5D29A9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26508" y="982132"/>
            <a:ext cx="6270090" cy="1303867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4100" dirty="0"/>
              <a:t>Use of Force</a:t>
            </a:r>
          </a:p>
        </p:txBody>
      </p:sp>
      <p:sp>
        <p:nvSpPr>
          <p:cNvPr id="79" name="Rectangle 69">
            <a:extLst>
              <a:ext uri="{FF2B5EF4-FFF2-40B4-BE49-F238E27FC236}">
                <a16:creationId xmlns:a16="http://schemas.microsoft.com/office/drawing/2014/main" id="{B3085476-B49E-49ED-87D2-1165E69D26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92644" y="1092200"/>
            <a:ext cx="3059206" cy="4515104"/>
          </a:xfrm>
          <a:prstGeom prst="rect">
            <a:avLst/>
          </a:prstGeom>
          <a:solidFill>
            <a:schemeClr val="bg1"/>
          </a:solidFill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7F0824F-FAD6-43D2-BEAF-44AE4A835545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26384" r="26472" b="3"/>
          <a:stretch/>
        </p:blipFill>
        <p:spPr>
          <a:xfrm>
            <a:off x="1412683" y="1410208"/>
            <a:ext cx="2433793" cy="3858780"/>
          </a:xfrm>
          <a:prstGeom prst="rect">
            <a:avLst/>
          </a:prstGeom>
        </p:spPr>
      </p:pic>
      <p:cxnSp>
        <p:nvCxnSpPr>
          <p:cNvPr id="80" name="Straight Connector 71">
            <a:extLst>
              <a:ext uri="{FF2B5EF4-FFF2-40B4-BE49-F238E27FC236}">
                <a16:creationId xmlns:a16="http://schemas.microsoft.com/office/drawing/2014/main" id="{59BA5C68-DFCC-4101-8403-F96781CDDD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26508" y="2400639"/>
            <a:ext cx="6270089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651F3BD6-738C-4F94-90B6-D48482FE1450}"/>
              </a:ext>
            </a:extLst>
          </p:cNvPr>
          <p:cNvSpPr txBox="1"/>
          <p:nvPr/>
        </p:nvSpPr>
        <p:spPr>
          <a:xfrm>
            <a:off x="4636482" y="2556932"/>
            <a:ext cx="6462874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marL="0" marR="0" defTabSz="45720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</a:pPr>
            <a:r>
              <a:rPr lang="en-US" sz="2400" b="1" u="sng" dirty="0">
                <a:solidFill>
                  <a:schemeClr val="tx1">
                    <a:lumMod val="85000"/>
                    <a:lumOff val="15000"/>
                  </a:schemeClr>
                </a:solidFill>
              </a:rPr>
              <a:t>Lethal Control </a:t>
            </a: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– Force that is life threatening</a:t>
            </a:r>
          </a:p>
          <a:p>
            <a:pPr marL="0" marR="0" defTabSz="45720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</a:pPr>
            <a:r>
              <a:rPr lang="en-US" sz="2400" b="1" u="sng" dirty="0">
                <a:solidFill>
                  <a:schemeClr val="tx1">
                    <a:lumMod val="85000"/>
                    <a:lumOff val="15000"/>
                  </a:schemeClr>
                </a:solidFill>
              </a:rPr>
              <a:t>Less lethal Control </a:t>
            </a: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– Force with impact but 	non-life threatening</a:t>
            </a:r>
          </a:p>
          <a:p>
            <a:pPr marL="0" marR="0" defTabSz="45720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</a:pPr>
            <a:r>
              <a:rPr lang="en-US" sz="2400" b="1" u="sng" dirty="0">
                <a:solidFill>
                  <a:schemeClr val="tx1">
                    <a:lumMod val="85000"/>
                    <a:lumOff val="15000"/>
                  </a:schemeClr>
                </a:solidFill>
              </a:rPr>
              <a:t>Restrictive Control </a:t>
            </a: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– Force is physical but non-	impact</a:t>
            </a:r>
          </a:p>
          <a:p>
            <a:pPr marL="0" marR="0" defTabSz="45720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</a:pPr>
            <a:r>
              <a:rPr lang="en-US" sz="2400" b="1" u="sng" dirty="0">
                <a:solidFill>
                  <a:schemeClr val="tx1">
                    <a:lumMod val="85000"/>
                    <a:lumOff val="15000"/>
                  </a:schemeClr>
                </a:solidFill>
              </a:rPr>
              <a:t>Verbalization</a:t>
            </a: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— Force is not physical</a:t>
            </a:r>
          </a:p>
          <a:p>
            <a:pPr defTabSz="45720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</a:pPr>
            <a:r>
              <a:rPr lang="en-US" sz="2400" b="1" u="sng" dirty="0">
                <a:solidFill>
                  <a:schemeClr val="tx1">
                    <a:lumMod val="85000"/>
                    <a:lumOff val="15000"/>
                  </a:schemeClr>
                </a:solidFill>
              </a:rPr>
              <a:t>Presence</a:t>
            </a: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— No force is used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0353901" y="5969000"/>
            <a:ext cx="542697" cy="27940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48A6DB62-259C-42B6-B67B-F7F73B6CF089}" type="slidenum">
              <a:rPr lang="en-US" smtClean="0"/>
              <a:pPr>
                <a:spcAft>
                  <a:spcPts val="600"/>
                </a:spcAft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2939434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sz="4000" dirty="0"/>
              <a:t>Trauma Informed Interviewing</a:t>
            </a:r>
            <a:br>
              <a:rPr lang="en-US" sz="4000" dirty="0"/>
            </a:br>
            <a:r>
              <a:rPr lang="en-US" sz="4000" dirty="0"/>
              <a:t>Do’s and Don'ts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US" sz="3200" b="1" dirty="0">
                <a:solidFill>
                  <a:schemeClr val="tx1"/>
                </a:solidFill>
              </a:rPr>
              <a:t>Don’t Ask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Autofit/>
          </a:bodyPr>
          <a:lstStyle/>
          <a:p>
            <a:pPr>
              <a:buFont typeface="Arial" panose="020B0604020202020204" pitchFamily="34" charset="0"/>
              <a:buChar char="•"/>
            </a:pPr>
            <a:endParaRPr lang="en-US" sz="600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US" sz="2800" dirty="0">
                <a:solidFill>
                  <a:schemeClr val="tx1"/>
                </a:solidFill>
              </a:rPr>
              <a:t>“Has he ever raped you?”</a:t>
            </a:r>
          </a:p>
          <a:p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US" sz="3200" b="1" dirty="0">
                <a:solidFill>
                  <a:schemeClr val="tx1"/>
                </a:solidFill>
              </a:rPr>
              <a:t>Do Ask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US" sz="2800" dirty="0">
                <a:solidFill>
                  <a:schemeClr val="tx1"/>
                </a:solidFill>
              </a:rPr>
              <a:t>“Did it ever happen that he wanted to have sex and you said you didn’t want to but he did it anyway?”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2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9067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sz="4000" dirty="0"/>
              <a:t>Trauma Informed Interviewing</a:t>
            </a:r>
            <a:br>
              <a:rPr lang="en-US" sz="4000" dirty="0"/>
            </a:br>
            <a:r>
              <a:rPr lang="en-US" sz="4000" dirty="0"/>
              <a:t>Do’s and Don'ts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US" sz="3200" b="1" dirty="0">
                <a:solidFill>
                  <a:schemeClr val="tx1"/>
                </a:solidFill>
              </a:rPr>
              <a:t>Don’t Ask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US" sz="2800" dirty="0">
                <a:solidFill>
                  <a:schemeClr val="tx1"/>
                </a:solidFill>
              </a:rPr>
              <a:t>“Has he ever beaten/punched you?”</a:t>
            </a:r>
          </a:p>
          <a:p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US" sz="3200" b="1" dirty="0">
                <a:solidFill>
                  <a:schemeClr val="tx1"/>
                </a:solidFill>
              </a:rPr>
              <a:t>Do Ask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US" sz="2800" dirty="0">
                <a:solidFill>
                  <a:schemeClr val="tx1"/>
                </a:solidFill>
              </a:rPr>
              <a:t>“Tell me about a time that he hurt you or he really scared you?”</a:t>
            </a:r>
          </a:p>
        </p:txBody>
      </p:sp>
    </p:spTree>
    <p:extLst>
      <p:ext uri="{BB962C8B-B14F-4D97-AF65-F5344CB8AC3E}">
        <p14:creationId xmlns:p14="http://schemas.microsoft.com/office/powerpoint/2010/main" val="4553460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sz="4000" dirty="0"/>
              <a:t>Trauma Informed Interviewing</a:t>
            </a:r>
            <a:br>
              <a:rPr lang="en-US" sz="4000" dirty="0"/>
            </a:br>
            <a:r>
              <a:rPr lang="en-US" sz="4000" dirty="0"/>
              <a:t>Do’s and Don'ts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US" sz="3200" b="1" dirty="0">
                <a:solidFill>
                  <a:schemeClr val="tx1"/>
                </a:solidFill>
              </a:rPr>
              <a:t>Don’t Ask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US" sz="2800" dirty="0">
                <a:solidFill>
                  <a:schemeClr val="tx1"/>
                </a:solidFill>
              </a:rPr>
              <a:t>“Did you call the police?”</a:t>
            </a:r>
          </a:p>
          <a:p>
            <a:endParaRPr lang="en-US" sz="2000" dirty="0">
              <a:solidFill>
                <a:schemeClr val="tx1"/>
              </a:solidFill>
            </a:endParaRPr>
          </a:p>
          <a:p>
            <a:endParaRPr lang="en-US" sz="2000" dirty="0">
              <a:solidFill>
                <a:schemeClr val="tx1"/>
              </a:solidFill>
            </a:endParaRPr>
          </a:p>
          <a:p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US" sz="3200" b="1" dirty="0">
                <a:solidFill>
                  <a:schemeClr val="tx1"/>
                </a:solidFill>
              </a:rPr>
              <a:t>Do Ask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US" sz="2800" dirty="0">
                <a:solidFill>
                  <a:schemeClr val="tx1"/>
                </a:solidFill>
              </a:rPr>
              <a:t>“Were the police called?”</a:t>
            </a:r>
          </a:p>
        </p:txBody>
      </p:sp>
    </p:spTree>
    <p:extLst>
      <p:ext uri="{BB962C8B-B14F-4D97-AF65-F5344CB8AC3E}">
        <p14:creationId xmlns:p14="http://schemas.microsoft.com/office/powerpoint/2010/main" val="27028474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</p:spPr>
        <p:txBody>
          <a:bodyPr>
            <a:normAutofit/>
          </a:bodyPr>
          <a:lstStyle/>
          <a:p>
            <a:r>
              <a:rPr lang="en-US" sz="4100">
                <a:solidFill>
                  <a:srgbClr val="262626"/>
                </a:solidFill>
              </a:rPr>
              <a:t>Things That Make You Go Hmmmmmmm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2" y="2556932"/>
            <a:ext cx="6256866" cy="3318936"/>
          </a:xfrm>
        </p:spPr>
        <p:txBody>
          <a:bodyPr>
            <a:normAutofit/>
          </a:bodyPr>
          <a:lstStyle/>
          <a:p>
            <a:pPr marL="457200" lvl="1" indent="-457200">
              <a:buFont typeface="Arial" panose="020B0604020202020204" pitchFamily="34" charset="0"/>
              <a:buChar char="•"/>
            </a:pPr>
            <a:r>
              <a:rPr lang="en-US">
                <a:solidFill>
                  <a:srgbClr val="262626"/>
                </a:solidFill>
              </a:rPr>
              <a:t>“I ran to the door when he was arguing with his mom but I didn’t  have the key for the last lock…”</a:t>
            </a:r>
          </a:p>
          <a:p>
            <a:pPr marL="285750" lvl="1">
              <a:buFont typeface="Arial" panose="020B0604020202020204" pitchFamily="34" charset="0"/>
              <a:buChar char="•"/>
            </a:pPr>
            <a:endParaRPr lang="en-US">
              <a:solidFill>
                <a:srgbClr val="262626"/>
              </a:solidFill>
            </a:endParaRPr>
          </a:p>
          <a:p>
            <a:pPr marL="457200" lvl="1" indent="-457200">
              <a:buFont typeface="Arial" panose="020B0604020202020204" pitchFamily="34" charset="0"/>
              <a:buChar char="•"/>
            </a:pPr>
            <a:r>
              <a:rPr lang="en-US">
                <a:solidFill>
                  <a:srgbClr val="262626"/>
                </a:solidFill>
              </a:rPr>
              <a:t>“The kids get really restless in the car while he’s working…”</a:t>
            </a:r>
          </a:p>
          <a:p>
            <a:pPr marL="285750" lvl="1">
              <a:buFont typeface="Arial" panose="020B0604020202020204" pitchFamily="34" charset="0"/>
              <a:buChar char="•"/>
            </a:pPr>
            <a:endParaRPr lang="en-US">
              <a:solidFill>
                <a:srgbClr val="262626"/>
              </a:solidFill>
            </a:endParaRPr>
          </a:p>
          <a:p>
            <a:pPr marL="457200" lvl="1" indent="-457200">
              <a:buFont typeface="Arial" panose="020B0604020202020204" pitchFamily="34" charset="0"/>
              <a:buChar char="•"/>
            </a:pPr>
            <a:r>
              <a:rPr lang="en-US">
                <a:solidFill>
                  <a:srgbClr val="262626"/>
                </a:solidFill>
              </a:rPr>
              <a:t>“It’s hard to entertain kids in one room all day long…”</a:t>
            </a:r>
          </a:p>
          <a:p>
            <a:pPr marL="285750" lvl="1"/>
            <a:endParaRPr lang="en-US">
              <a:solidFill>
                <a:srgbClr val="262626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29" t="1024" r="14352" b="-1"/>
          <a:stretch/>
        </p:blipFill>
        <p:spPr>
          <a:xfrm>
            <a:off x="8085026" y="2731041"/>
            <a:ext cx="2739728" cy="2792918"/>
          </a:xfrm>
          <a:prstGeom prst="rect">
            <a:avLst/>
          </a:prstGeom>
          <a:ln w="57150" cmpd="thickThin">
            <a:solidFill>
              <a:srgbClr val="7F7F7F"/>
            </a:solidFill>
            <a:miter lim="800000"/>
          </a:ln>
        </p:spPr>
      </p:pic>
    </p:spTree>
    <p:extLst>
      <p:ext uri="{BB962C8B-B14F-4D97-AF65-F5344CB8AC3E}">
        <p14:creationId xmlns:p14="http://schemas.microsoft.com/office/powerpoint/2010/main" val="3303881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7575D7A7-3C36-4508-9BC6-70A93BD3C4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BC964A0D-06B7-4C16-AC9F-20ADDA8059E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F5703F5C-55DF-45CD-BC3F-3BE8F10339E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A8C7134F-70F9-4826-A97E-9B39AEA08F5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39351E73-B6DD-4B56-8EE9-C16B5711C46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AE446D0E-6531-40B7-A182-FB86024397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D59C2C63-D709-4949-9465-29A52CBEDD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0EFD2038-15D6-4003-8350-AFEC394EEF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191920" y="1399880"/>
            <a:ext cx="7808159" cy="4103960"/>
          </a:xfrm>
          <a:prstGeom prst="rect">
            <a:avLst/>
          </a:prstGeom>
          <a:solidFill>
            <a:schemeClr val="tx2">
              <a:lumMod val="90000"/>
              <a:lumOff val="10000"/>
            </a:schemeClr>
          </a:solidFill>
          <a:ln>
            <a:noFill/>
          </a:ln>
          <a:effectLst>
            <a:outerShdw blurRad="114300" dist="127000" dir="5400000" sx="99000" sy="99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woPt" dir="t"/>
          </a:scene3d>
          <a:sp3d contourW="6350">
            <a:bevelT w="12700" h="0" prst="coolSlant"/>
            <a:contourClr>
              <a:schemeClr val="tx2">
                <a:lumMod val="75000"/>
                <a:lumOff val="25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8CF519C2-F6BE-41BE-A50E-54B98359C9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28332" y="1540931"/>
            <a:ext cx="7543802" cy="3835401"/>
          </a:xfrm>
          <a:prstGeom prst="rect">
            <a:avLst/>
          </a:prstGeom>
          <a:noFill/>
          <a:ln w="15875">
            <a:solidFill>
              <a:schemeClr val="accent1"/>
            </a:solidFill>
            <a:miter lim="800000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7767AD93-AD3E-4C62-97D5-E54E14B2EA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3123631"/>
            <a:ext cx="12231160" cy="659658"/>
            <a:chOff x="-16934" y="3123631"/>
            <a:chExt cx="12231160" cy="659658"/>
          </a:xfrm>
        </p:grpSpPr>
        <p:sp>
          <p:nvSpPr>
            <p:cNvPr id="23" name="Rounded Rectangle 17">
              <a:extLst>
                <a:ext uri="{FF2B5EF4-FFF2-40B4-BE49-F238E27FC236}">
                  <a16:creationId xmlns:a16="http://schemas.microsoft.com/office/drawing/2014/main" id="{AA443E8D-EC07-4B8F-B370-2A1153F350B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430976" y="3123631"/>
              <a:ext cx="45720" cy="658368"/>
            </a:xfrm>
            <a:prstGeom prst="roundRect">
              <a:avLst>
                <a:gd name="adj" fmla="val 50000"/>
              </a:avLst>
            </a:prstGeom>
            <a:solidFill>
              <a:schemeClr val="tx2">
                <a:alpha val="55000"/>
              </a:schemeClr>
            </a:solidFill>
            <a:ln w="9525">
              <a:noFill/>
            </a:ln>
            <a:effectLst>
              <a:innerShdw blurRad="114300">
                <a:prstClr val="black">
                  <a:alpha val="48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id="{841F0AA1-D12D-4FDB-BF66-D9398ED9303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5536"/>
              <a:ext cx="2478024" cy="612648"/>
            </a:xfrm>
            <a:prstGeom prst="rect">
              <a:avLst/>
            </a:prstGeom>
          </p:spPr>
        </p:pic>
        <p:sp>
          <p:nvSpPr>
            <p:cNvPr id="25" name="Rounded Rectangle 20">
              <a:extLst>
                <a:ext uri="{FF2B5EF4-FFF2-40B4-BE49-F238E27FC236}">
                  <a16:creationId xmlns:a16="http://schemas.microsoft.com/office/drawing/2014/main" id="{E2B949DE-0178-4942-80DE-811C1AA4FCA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717803" y="3124921"/>
              <a:ext cx="45720" cy="658368"/>
            </a:xfrm>
            <a:prstGeom prst="roundRect">
              <a:avLst>
                <a:gd name="adj" fmla="val 50000"/>
              </a:avLst>
            </a:prstGeom>
            <a:solidFill>
              <a:schemeClr val="tx2">
                <a:alpha val="55000"/>
              </a:schemeClr>
            </a:solidFill>
            <a:ln w="9525">
              <a:noFill/>
            </a:ln>
            <a:effectLst>
              <a:innerShdw blurRad="114300">
                <a:prstClr val="black">
                  <a:alpha val="48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6" name="Picture 25">
              <a:extLst>
                <a:ext uri="{FF2B5EF4-FFF2-40B4-BE49-F238E27FC236}">
                  <a16:creationId xmlns:a16="http://schemas.microsoft.com/office/drawing/2014/main" id="{284AA86D-EAE1-4E3F-A54C-7F1E390B6DF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5536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92398" y="1871131"/>
            <a:ext cx="6815669" cy="1515533"/>
          </a:xfr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4000" dirty="0"/>
              <a:t>Recognizing the Perpetrator When They Present as the Victim</a:t>
            </a:r>
            <a:endParaRPr lang="en-US" sz="4200" dirty="0">
              <a:solidFill>
                <a:schemeClr val="bg1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92398" y="3657597"/>
            <a:ext cx="6815669" cy="1320802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3200" cap="none" dirty="0">
                <a:solidFill>
                  <a:schemeClr val="tx1"/>
                </a:solidFill>
              </a:rPr>
              <a:t>RED FLAGS</a:t>
            </a:r>
          </a:p>
        </p:txBody>
      </p: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0772CE55-4C36-44F1-A9BD-379BEB8431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692399" y="3522131"/>
            <a:ext cx="6815668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5" name="Picture 4" descr="No Teodor Cat">
            <a:extLst>
              <a:ext uri="{FF2B5EF4-FFF2-40B4-BE49-F238E27FC236}">
                <a16:creationId xmlns:a16="http://schemas.microsoft.com/office/drawing/2014/main" id="{7185F2EF-182B-41CC-BAC2-4C8234CE841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8447" y="3778799"/>
            <a:ext cx="2438400" cy="243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1635009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52BE4420-3B5F-4549-8B4A-77855B8215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75876F6-95D4-48CB-8E3E-4401A96E25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6138" y="496088"/>
            <a:ext cx="3823215" cy="5883295"/>
          </a:xfrm>
          <a:prstGeom prst="rect">
            <a:avLst/>
          </a:prstGeom>
          <a:blipFill dpi="0" rotWithShape="1">
            <a:blip r:embed="rId2"/>
            <a:srcRect/>
            <a:tile tx="0" ty="0" sx="100000" sy="100000" flip="none" algn="tl"/>
          </a:blipFill>
          <a:ln>
            <a:noFill/>
          </a:ln>
          <a:effectLst>
            <a:outerShdw blurRad="114300" dist="127000" dir="5400000" sx="99000" sy="99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woPt" dir="t"/>
          </a:scene3d>
          <a:sp3d contourW="6350">
            <a:bevelT w="12700" h="0" prst="coolSlant"/>
            <a:contourClr>
              <a:schemeClr val="bg2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1B84719-90BB-4D0C-92D8-61DC5512B3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8012" y="609600"/>
            <a:ext cx="3552006" cy="5638800"/>
          </a:xfrm>
          <a:prstGeom prst="rect">
            <a:avLst/>
          </a:prstGeom>
          <a:noFill/>
          <a:ln w="15875" cap="flat">
            <a:miter lim="800000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55599" y="1055077"/>
            <a:ext cx="2532909" cy="4794578"/>
          </a:xfrm>
        </p:spPr>
        <p:txBody>
          <a:bodyPr>
            <a:normAutofit/>
          </a:bodyPr>
          <a:lstStyle/>
          <a:p>
            <a:r>
              <a:rPr lang="en-US">
                <a:solidFill>
                  <a:srgbClr val="262626"/>
                </a:solidFill>
              </a:rPr>
              <a:t>Batterers Feel No Sympathy for the Other Party</a:t>
            </a:r>
          </a:p>
        </p:txBody>
      </p:sp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7B407EC4-5D16-4845-9840-4E28622B65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52053" y="-2"/>
            <a:ext cx="7539947" cy="685800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F7461478-F043-4C98-A4D4-C988068BFA9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59139411"/>
              </p:ext>
            </p:extLst>
          </p:nvPr>
        </p:nvGraphicFramePr>
        <p:xfrm>
          <a:off x="5470072" y="804670"/>
          <a:ext cx="5914209" cy="524865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81226088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52BE4420-3B5F-4549-8B4A-77855B8215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75876F6-95D4-48CB-8E3E-4401A96E25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6138" y="496088"/>
            <a:ext cx="3823215" cy="5883295"/>
          </a:xfrm>
          <a:prstGeom prst="rect">
            <a:avLst/>
          </a:prstGeom>
          <a:blipFill dpi="0" rotWithShape="1">
            <a:blip r:embed="rId2"/>
            <a:srcRect/>
            <a:tile tx="0" ty="0" sx="100000" sy="100000" flip="none" algn="tl"/>
          </a:blipFill>
          <a:ln>
            <a:noFill/>
          </a:ln>
          <a:effectLst>
            <a:outerShdw blurRad="114300" dist="127000" dir="5400000" sx="99000" sy="99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woPt" dir="t"/>
          </a:scene3d>
          <a:sp3d contourW="6350">
            <a:bevelT w="12700" h="0" prst="coolSlant"/>
            <a:contourClr>
              <a:schemeClr val="bg2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1B84719-90BB-4D0C-92D8-61DC5512B3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8012" y="609600"/>
            <a:ext cx="3552006" cy="5638800"/>
          </a:xfrm>
          <a:prstGeom prst="rect">
            <a:avLst/>
          </a:prstGeom>
          <a:noFill/>
          <a:ln w="15875" cap="flat">
            <a:miter lim="800000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55599" y="1055077"/>
            <a:ext cx="2532909" cy="4794578"/>
          </a:xfrm>
        </p:spPr>
        <p:txBody>
          <a:bodyPr>
            <a:normAutofit/>
          </a:bodyPr>
          <a:lstStyle/>
          <a:p>
            <a:r>
              <a:rPr lang="en-US">
                <a:solidFill>
                  <a:srgbClr val="262626"/>
                </a:solidFill>
              </a:rPr>
              <a:t>Batterers List the People Who Agree With Them</a:t>
            </a:r>
          </a:p>
        </p:txBody>
      </p:sp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7B407EC4-5D16-4845-9840-4E28622B65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52053" y="-2"/>
            <a:ext cx="7539947" cy="685800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1DAC11CF-FC72-4AF3-AAAC-F0F91D86300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73641274"/>
              </p:ext>
            </p:extLst>
          </p:nvPr>
        </p:nvGraphicFramePr>
        <p:xfrm>
          <a:off x="5470072" y="804670"/>
          <a:ext cx="5914209" cy="524865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29304341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52BE4420-3B5F-4549-8B4A-77855B8215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75876F6-95D4-48CB-8E3E-4401A96E25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6138" y="496088"/>
            <a:ext cx="3823215" cy="5883295"/>
          </a:xfrm>
          <a:prstGeom prst="rect">
            <a:avLst/>
          </a:prstGeom>
          <a:blipFill dpi="0" rotWithShape="1">
            <a:blip r:embed="rId2"/>
            <a:srcRect/>
            <a:tile tx="0" ty="0" sx="100000" sy="100000" flip="none" algn="tl"/>
          </a:blipFill>
          <a:ln>
            <a:noFill/>
          </a:ln>
          <a:effectLst>
            <a:outerShdw blurRad="114300" dist="127000" dir="5400000" sx="99000" sy="99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woPt" dir="t"/>
          </a:scene3d>
          <a:sp3d contourW="6350">
            <a:bevelT w="12700" h="0" prst="coolSlant"/>
            <a:contourClr>
              <a:schemeClr val="bg2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1B84719-90BB-4D0C-92D8-61DC5512B3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8012" y="609600"/>
            <a:ext cx="3552006" cy="5638800"/>
          </a:xfrm>
          <a:prstGeom prst="rect">
            <a:avLst/>
          </a:prstGeom>
          <a:noFill/>
          <a:ln w="15875" cap="flat">
            <a:miter lim="800000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55599" y="1055077"/>
            <a:ext cx="2532909" cy="4794578"/>
          </a:xfrm>
        </p:spPr>
        <p:txBody>
          <a:bodyPr>
            <a:normAutofit/>
          </a:bodyPr>
          <a:lstStyle/>
          <a:p>
            <a:r>
              <a:rPr lang="en-US" sz="4400" dirty="0"/>
              <a:t>Batterers Often Present as </a:t>
            </a:r>
            <a:br>
              <a:rPr lang="en-US" sz="4400" dirty="0"/>
            </a:br>
            <a:r>
              <a:rPr lang="en-US" sz="4400" dirty="0"/>
              <a:t>Self-Confident and In Control</a:t>
            </a:r>
            <a:endParaRPr lang="en-US" dirty="0">
              <a:solidFill>
                <a:srgbClr val="262626"/>
              </a:solidFill>
            </a:endParaRPr>
          </a:p>
        </p:txBody>
      </p:sp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7B407EC4-5D16-4845-9840-4E28622B65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52053" y="-2"/>
            <a:ext cx="7539947" cy="685800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1DAC11CF-FC72-4AF3-AAAC-F0F91D86300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03576462"/>
              </p:ext>
            </p:extLst>
          </p:nvPr>
        </p:nvGraphicFramePr>
        <p:xfrm>
          <a:off x="5470072" y="804670"/>
          <a:ext cx="5914209" cy="524865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71976533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52BE4420-3B5F-4549-8B4A-77855B8215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75876F6-95D4-48CB-8E3E-4401A96E25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6138" y="496088"/>
            <a:ext cx="3823215" cy="5883295"/>
          </a:xfrm>
          <a:prstGeom prst="rect">
            <a:avLst/>
          </a:prstGeom>
          <a:blipFill dpi="0" rotWithShape="1">
            <a:blip r:embed="rId2"/>
            <a:srcRect/>
            <a:tile tx="0" ty="0" sx="100000" sy="100000" flip="none" algn="tl"/>
          </a:blipFill>
          <a:ln>
            <a:noFill/>
          </a:ln>
          <a:effectLst>
            <a:outerShdw blurRad="114300" dist="127000" dir="5400000" sx="99000" sy="99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woPt" dir="t"/>
          </a:scene3d>
          <a:sp3d contourW="6350">
            <a:bevelT w="12700" h="0" prst="coolSlant"/>
            <a:contourClr>
              <a:schemeClr val="bg2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1B84719-90BB-4D0C-92D8-61DC5512B3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8012" y="609600"/>
            <a:ext cx="3552006" cy="5638800"/>
          </a:xfrm>
          <a:prstGeom prst="rect">
            <a:avLst/>
          </a:prstGeom>
          <a:noFill/>
          <a:ln w="15875" cap="flat">
            <a:miter lim="800000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55599" y="1055077"/>
            <a:ext cx="2532909" cy="4794578"/>
          </a:xfrm>
        </p:spPr>
        <p:txBody>
          <a:bodyPr>
            <a:normAutofit/>
          </a:bodyPr>
          <a:lstStyle/>
          <a:p>
            <a:r>
              <a:rPr lang="en-US">
                <a:solidFill>
                  <a:srgbClr val="262626"/>
                </a:solidFill>
              </a:rPr>
              <a:t>Batterers are Betrayed by their Language</a:t>
            </a:r>
          </a:p>
        </p:txBody>
      </p:sp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7B407EC4-5D16-4845-9840-4E28622B65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52053" y="-2"/>
            <a:ext cx="7539947" cy="685800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848A7A7B-F832-4E21-9167-1C016E98F28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016869"/>
              </p:ext>
            </p:extLst>
          </p:nvPr>
        </p:nvGraphicFramePr>
        <p:xfrm>
          <a:off x="5470072" y="804670"/>
          <a:ext cx="5914209" cy="524865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56174491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5F85EA-F22B-4C38-8D29-10CD837D24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600" dirty="0"/>
              <a:t>Batterer Call</a:t>
            </a:r>
          </a:p>
        </p:txBody>
      </p:sp>
      <p:pic>
        <p:nvPicPr>
          <p:cNvPr id="3" name="Batterer Call">
            <a:hlinkClick r:id="" action="ppaction://media"/>
            <a:extLst>
              <a:ext uri="{FF2B5EF4-FFF2-40B4-BE49-F238E27FC236}">
                <a16:creationId xmlns:a16="http://schemas.microsoft.com/office/drawing/2014/main" id="{C80E0AC8-A9A1-43A5-93C3-569C76CAE3A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986982" y="3183108"/>
            <a:ext cx="1881051" cy="18810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08680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573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DFB5D1BB-0703-437B-BD1E-1D07F8A273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3886586B-3F0F-4593-B272-AE75AD0F09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020DEB59-BF94-41B5-8F16-8B10442EE09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9A3BEF6F-FC03-43B1-8D1B-8DA3A360DBF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0F49BA32-A501-4C79-9A72-92587AB9EEF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883F92AF-2403-4558-B1D7-72130A1E4B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11C7711F-3983-4AB1-AFDE-96F7C06514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89BC9D38-9241-4F71-9B45-73827299E4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229962" cy="6856214"/>
            <a:chOff x="-15736" y="0"/>
            <a:chExt cx="12229962" cy="6856214"/>
          </a:xfrm>
        </p:grpSpPr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0D302979-39A3-4421-821D-94D6E00BCE8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68E001BA-C181-4F47-9ABC-DF4C85AB4F1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7EF07F1E-BD52-4B06-A38E-BF29F8E2857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id="{A68BE646-889B-49C2-95AF-90BAE5D29A9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26508" y="982132"/>
            <a:ext cx="6270090" cy="1303867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4100" dirty="0"/>
              <a:t>Batterer’s Toolbox and the Use of Force</a:t>
            </a:r>
          </a:p>
        </p:txBody>
      </p:sp>
      <p:sp>
        <p:nvSpPr>
          <p:cNvPr id="49" name="Rectangle 25">
            <a:extLst>
              <a:ext uri="{FF2B5EF4-FFF2-40B4-BE49-F238E27FC236}">
                <a16:creationId xmlns:a16="http://schemas.microsoft.com/office/drawing/2014/main" id="{B3085476-B49E-49ED-87D2-1165E69D26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92644" y="1092200"/>
            <a:ext cx="3059206" cy="4515104"/>
          </a:xfrm>
          <a:prstGeom prst="rect">
            <a:avLst/>
          </a:prstGeom>
          <a:solidFill>
            <a:schemeClr val="bg1"/>
          </a:solidFill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7F0824F-FAD6-43D2-BEAF-44AE4A835545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6385" r="26470" b="3"/>
          <a:stretch/>
        </p:blipFill>
        <p:spPr>
          <a:xfrm>
            <a:off x="1412683" y="1410208"/>
            <a:ext cx="2433793" cy="3858780"/>
          </a:xfrm>
          <a:prstGeom prst="rect">
            <a:avLst/>
          </a:prstGeom>
        </p:spPr>
      </p:pic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59BA5C68-DFCC-4101-8403-F96781CDDD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26508" y="2400639"/>
            <a:ext cx="6270089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0353901" y="5969000"/>
            <a:ext cx="542697" cy="27940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48A6DB62-259C-42B6-B67B-F7F73B6CF089}" type="slidenum">
              <a:rPr lang="en-US" smtClean="0"/>
              <a:pPr>
                <a:spcAft>
                  <a:spcPts val="600"/>
                </a:spcAft>
              </a:pPr>
              <a:t>6</a:t>
            </a:fld>
            <a:endParaRPr lang="en-US"/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14A83033-A67C-47BE-A0CC-8213D16F4FC1}"/>
              </a:ext>
            </a:extLst>
          </p:cNvPr>
          <p:cNvGrpSpPr/>
          <p:nvPr/>
        </p:nvGrpSpPr>
        <p:grpSpPr>
          <a:xfrm>
            <a:off x="4491341" y="2455627"/>
            <a:ext cx="6740758" cy="3554276"/>
            <a:chOff x="4491341" y="2455627"/>
            <a:chExt cx="6740758" cy="3554276"/>
          </a:xfrm>
        </p:grpSpPr>
        <p:grpSp>
          <p:nvGrpSpPr>
            <p:cNvPr id="25" name="Group 24">
              <a:extLst>
                <a:ext uri="{FF2B5EF4-FFF2-40B4-BE49-F238E27FC236}">
                  <a16:creationId xmlns:a16="http://schemas.microsoft.com/office/drawing/2014/main" id="{F1DF820E-84C1-4612-9A51-92365939792E}"/>
                </a:ext>
              </a:extLst>
            </p:cNvPr>
            <p:cNvGrpSpPr/>
            <p:nvPr/>
          </p:nvGrpSpPr>
          <p:grpSpPr>
            <a:xfrm>
              <a:off x="8058144" y="2520579"/>
              <a:ext cx="3173955" cy="3425508"/>
              <a:chOff x="8036122" y="2520011"/>
              <a:chExt cx="3173955" cy="3425508"/>
            </a:xfrm>
          </p:grpSpPr>
          <p:sp>
            <p:nvSpPr>
              <p:cNvPr id="26" name="Content Placeholder 2">
                <a:extLst>
                  <a:ext uri="{FF2B5EF4-FFF2-40B4-BE49-F238E27FC236}">
                    <a16:creationId xmlns:a16="http://schemas.microsoft.com/office/drawing/2014/main" id="{90EBCA4A-1E56-4BD7-AB4D-7EFB76C51C00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036122" y="2520011"/>
                <a:ext cx="2725080" cy="342550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 fontScale="85000" lnSpcReduction="20000"/>
              </a:bodyPr>
              <a:lstStyle>
                <a:lvl1pPr marL="342900" indent="-342900" algn="l" defTabSz="457200" rtl="0" eaLnBrk="1" latinLnBrk="0" hangingPunct="1">
                  <a:spcBef>
                    <a:spcPts val="1000"/>
                  </a:spcBef>
                  <a:spcAft>
                    <a:spcPts val="0"/>
                  </a:spcAft>
                  <a:buClr>
                    <a:schemeClr val="accent1"/>
                  </a:buClr>
                  <a:buSzPct val="80000"/>
                  <a:buFont typeface="Wingdings 3" charset="2"/>
                  <a:buChar char=""/>
                  <a:defRPr sz="1800" b="0" i="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457200" rtl="0" eaLnBrk="1" latinLnBrk="0" hangingPunct="1">
                  <a:spcBef>
                    <a:spcPts val="1000"/>
                  </a:spcBef>
                  <a:spcAft>
                    <a:spcPts val="0"/>
                  </a:spcAft>
                  <a:buClr>
                    <a:schemeClr val="accent1"/>
                  </a:buClr>
                  <a:buSzPct val="80000"/>
                  <a:buFont typeface="Wingdings 3" charset="2"/>
                  <a:buChar char=""/>
                  <a:defRPr sz="1600" b="0" i="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457200" rtl="0" eaLnBrk="1" latinLnBrk="0" hangingPunct="1">
                  <a:spcBef>
                    <a:spcPts val="1000"/>
                  </a:spcBef>
                  <a:spcAft>
                    <a:spcPts val="0"/>
                  </a:spcAft>
                  <a:buClr>
                    <a:schemeClr val="accent1"/>
                  </a:buClr>
                  <a:buSzPct val="80000"/>
                  <a:buFont typeface="Wingdings 3" charset="2"/>
                  <a:buChar char=""/>
                  <a:defRPr sz="1400" b="0" i="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457200" rtl="0" eaLnBrk="1" latinLnBrk="0" hangingPunct="1">
                  <a:spcBef>
                    <a:spcPts val="1000"/>
                  </a:spcBef>
                  <a:spcAft>
                    <a:spcPts val="0"/>
                  </a:spcAft>
                  <a:buClr>
                    <a:schemeClr val="accent1"/>
                  </a:buClr>
                  <a:buSzPct val="80000"/>
                  <a:buFont typeface="Wingdings 3" charset="2"/>
                  <a:buChar char=""/>
                  <a:defRPr sz="1200" b="0" i="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457200" rtl="0" eaLnBrk="1" latinLnBrk="0" hangingPunct="1">
                  <a:spcBef>
                    <a:spcPts val="1000"/>
                  </a:spcBef>
                  <a:spcAft>
                    <a:spcPts val="0"/>
                  </a:spcAft>
                  <a:buClr>
                    <a:schemeClr val="accent1"/>
                  </a:buClr>
                  <a:buSzPct val="80000"/>
                  <a:buFont typeface="Wingdings 3" charset="2"/>
                  <a:buChar char=""/>
                  <a:defRPr sz="1200" b="0" i="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457200" rtl="0" eaLnBrk="1" latinLnBrk="0" hangingPunct="1">
                  <a:spcBef>
                    <a:spcPts val="1000"/>
                  </a:spcBef>
                  <a:spcAft>
                    <a:spcPts val="0"/>
                  </a:spcAft>
                  <a:buClr>
                    <a:schemeClr val="accent1"/>
                  </a:buClr>
                  <a:buSzPct val="80000"/>
                  <a:buFont typeface="Wingdings 3" charset="2"/>
                  <a:buChar char=""/>
                  <a:defRPr sz="1200" b="0" i="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457200" rtl="0" eaLnBrk="1" latinLnBrk="0" hangingPunct="1">
                  <a:spcBef>
                    <a:spcPts val="1000"/>
                  </a:spcBef>
                  <a:spcAft>
                    <a:spcPts val="0"/>
                  </a:spcAft>
                  <a:buClr>
                    <a:schemeClr val="accent1"/>
                  </a:buClr>
                  <a:buSzPct val="80000"/>
                  <a:buFont typeface="Wingdings 3" charset="2"/>
                  <a:buChar char=""/>
                  <a:defRPr sz="1200" b="0" i="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457200" rtl="0" eaLnBrk="1" latinLnBrk="0" hangingPunct="1">
                  <a:spcBef>
                    <a:spcPts val="1000"/>
                  </a:spcBef>
                  <a:spcAft>
                    <a:spcPts val="0"/>
                  </a:spcAft>
                  <a:buClr>
                    <a:schemeClr val="accent1"/>
                  </a:buClr>
                  <a:buSzPct val="80000"/>
                  <a:buFont typeface="Wingdings 3" charset="2"/>
                  <a:buChar char=""/>
                  <a:defRPr sz="1200" b="0" i="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457200" rtl="0" eaLnBrk="1" latinLnBrk="0" hangingPunct="1">
                  <a:spcBef>
                    <a:spcPts val="1000"/>
                  </a:spcBef>
                  <a:spcAft>
                    <a:spcPts val="0"/>
                  </a:spcAft>
                  <a:buClr>
                    <a:schemeClr val="accent1"/>
                  </a:buClr>
                  <a:buSzPct val="80000"/>
                  <a:buFont typeface="Wingdings 3" charset="2"/>
                  <a:buChar char=""/>
                  <a:defRPr sz="1200" b="0" i="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457200" lvl="1" indent="0">
                  <a:buFont typeface="Wingdings 3" charset="2"/>
                  <a:buNone/>
                </a:pPr>
                <a:r>
                  <a:rPr lang="en-US" sz="2200" b="1" u="sng" dirty="0">
                    <a:solidFill>
                      <a:schemeClr val="tx1"/>
                    </a:solidFill>
                  </a:rPr>
                  <a:t>Tools of Violence</a:t>
                </a:r>
              </a:p>
              <a:p>
                <a:pPr marL="457200" lvl="1" indent="0">
                  <a:buFont typeface="Wingdings 3" charset="2"/>
                  <a:buNone/>
                </a:pPr>
                <a:endParaRPr lang="en-US" sz="2200" b="1" u="sng" dirty="0">
                  <a:solidFill>
                    <a:schemeClr val="tx1"/>
                  </a:solidFill>
                </a:endParaRPr>
              </a:p>
              <a:p>
                <a:pPr>
                  <a:buFont typeface="Arial" panose="020B0604020202020204" pitchFamily="34" charset="0"/>
                  <a:buChar char="•"/>
                </a:pPr>
                <a:r>
                  <a:rPr lang="en-US" sz="2400" dirty="0">
                    <a:solidFill>
                      <a:schemeClr val="tx1"/>
                    </a:solidFill>
                  </a:rPr>
                  <a:t>Weapons</a:t>
                </a:r>
              </a:p>
              <a:p>
                <a:pPr>
                  <a:buFont typeface="Arial" panose="020B0604020202020204" pitchFamily="34" charset="0"/>
                  <a:buChar char="•"/>
                </a:pPr>
                <a:r>
                  <a:rPr lang="en-US" sz="2400" dirty="0">
                    <a:solidFill>
                      <a:schemeClr val="tx1"/>
                    </a:solidFill>
                  </a:rPr>
                  <a:t>Choking</a:t>
                </a:r>
              </a:p>
              <a:p>
                <a:pPr>
                  <a:buFont typeface="Arial" panose="020B0604020202020204" pitchFamily="34" charset="0"/>
                  <a:buChar char="•"/>
                </a:pPr>
                <a:r>
                  <a:rPr lang="en-US" sz="2400" dirty="0">
                    <a:solidFill>
                      <a:schemeClr val="tx1"/>
                    </a:solidFill>
                  </a:rPr>
                  <a:t>Punching</a:t>
                </a:r>
              </a:p>
              <a:p>
                <a:pPr>
                  <a:buFont typeface="Arial" panose="020B0604020202020204" pitchFamily="34" charset="0"/>
                  <a:buChar char="•"/>
                </a:pPr>
                <a:r>
                  <a:rPr lang="en-US" sz="2400" dirty="0">
                    <a:solidFill>
                      <a:schemeClr val="tx1"/>
                    </a:solidFill>
                  </a:rPr>
                  <a:t>Dragging</a:t>
                </a:r>
              </a:p>
              <a:p>
                <a:pPr>
                  <a:buFont typeface="Arial" panose="020B0604020202020204" pitchFamily="34" charset="0"/>
                  <a:buChar char="•"/>
                </a:pPr>
                <a:r>
                  <a:rPr lang="en-US" sz="2400" dirty="0">
                    <a:solidFill>
                      <a:schemeClr val="tx1"/>
                    </a:solidFill>
                  </a:rPr>
                  <a:t>Slapping</a:t>
                </a:r>
              </a:p>
              <a:p>
                <a:pPr>
                  <a:buFont typeface="Arial" panose="020B0604020202020204" pitchFamily="34" charset="0"/>
                  <a:buChar char="•"/>
                </a:pPr>
                <a:r>
                  <a:rPr lang="en-US" sz="2400" dirty="0">
                    <a:solidFill>
                      <a:schemeClr val="tx1"/>
                    </a:solidFill>
                  </a:rPr>
                  <a:t>Shoving</a:t>
                </a:r>
              </a:p>
              <a:p>
                <a:pPr>
                  <a:buFont typeface="Arial" panose="020B0604020202020204" pitchFamily="34" charset="0"/>
                  <a:buChar char="•"/>
                </a:pPr>
                <a:r>
                  <a:rPr lang="en-US" sz="2400" dirty="0">
                    <a:solidFill>
                      <a:schemeClr val="tx1"/>
                    </a:solidFill>
                  </a:rPr>
                  <a:t>Blocking door</a:t>
                </a:r>
              </a:p>
            </p:txBody>
          </p:sp>
          <p:grpSp>
            <p:nvGrpSpPr>
              <p:cNvPr id="27" name="Group 26">
                <a:extLst>
                  <a:ext uri="{FF2B5EF4-FFF2-40B4-BE49-F238E27FC236}">
                    <a16:creationId xmlns:a16="http://schemas.microsoft.com/office/drawing/2014/main" id="{C0DCBB28-50C1-4199-A646-1CF23E4847DF}"/>
                  </a:ext>
                </a:extLst>
              </p:cNvPr>
              <p:cNvGrpSpPr/>
              <p:nvPr/>
            </p:nvGrpSpPr>
            <p:grpSpPr>
              <a:xfrm>
                <a:off x="10542925" y="2944506"/>
                <a:ext cx="667152" cy="2955948"/>
                <a:chOff x="10542925" y="2944506"/>
                <a:chExt cx="667152" cy="2955948"/>
              </a:xfrm>
            </p:grpSpPr>
            <p:sp>
              <p:nvSpPr>
                <p:cNvPr id="29" name="TextBox 28">
                  <a:extLst>
                    <a:ext uri="{FF2B5EF4-FFF2-40B4-BE49-F238E27FC236}">
                      <a16:creationId xmlns:a16="http://schemas.microsoft.com/office/drawing/2014/main" id="{96459877-D9AE-4B02-9C4F-F1AA887AB660}"/>
                    </a:ext>
                  </a:extLst>
                </p:cNvPr>
                <p:cNvSpPr txBox="1"/>
                <p:nvPr/>
              </p:nvSpPr>
              <p:spPr>
                <a:xfrm>
                  <a:off x="10542925" y="2944506"/>
                  <a:ext cx="617202" cy="30777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400" dirty="0"/>
                    <a:t>High</a:t>
                  </a:r>
                </a:p>
              </p:txBody>
            </p:sp>
            <p:sp>
              <p:nvSpPr>
                <p:cNvPr id="30" name="TextBox 29">
                  <a:extLst>
                    <a:ext uri="{FF2B5EF4-FFF2-40B4-BE49-F238E27FC236}">
                      <a16:creationId xmlns:a16="http://schemas.microsoft.com/office/drawing/2014/main" id="{3F4D1593-E735-4A36-97DA-958333B4B6E1}"/>
                    </a:ext>
                  </a:extLst>
                </p:cNvPr>
                <p:cNvSpPr txBox="1"/>
                <p:nvPr/>
              </p:nvSpPr>
              <p:spPr>
                <a:xfrm>
                  <a:off x="10652650" y="5583713"/>
                  <a:ext cx="557427" cy="31674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400" dirty="0"/>
                    <a:t>Low</a:t>
                  </a:r>
                </a:p>
              </p:txBody>
            </p:sp>
            <p:sp>
              <p:nvSpPr>
                <p:cNvPr id="31" name="Down Arrow 22">
                  <a:extLst>
                    <a:ext uri="{FF2B5EF4-FFF2-40B4-BE49-F238E27FC236}">
                      <a16:creationId xmlns:a16="http://schemas.microsoft.com/office/drawing/2014/main" id="{0B1A8FE4-8D6A-4986-AEF1-31A77FB1C530}"/>
                    </a:ext>
                  </a:extLst>
                </p:cNvPr>
                <p:cNvSpPr/>
                <p:nvPr/>
              </p:nvSpPr>
              <p:spPr>
                <a:xfrm flipH="1" flipV="1">
                  <a:off x="10682444" y="3230878"/>
                  <a:ext cx="338164" cy="2307771"/>
                </a:xfrm>
                <a:prstGeom prst="downArrow">
                  <a:avLst/>
                </a:prstGeom>
                <a:gradFill flip="none" rotWithShape="1">
                  <a:gsLst>
                    <a:gs pos="10000">
                      <a:schemeClr val="accent2">
                        <a:lumMod val="5000"/>
                        <a:lumOff val="95000"/>
                      </a:schemeClr>
                    </a:gs>
                    <a:gs pos="50000">
                      <a:schemeClr val="accent2">
                        <a:lumMod val="45000"/>
                        <a:lumOff val="55000"/>
                      </a:schemeClr>
                    </a:gs>
                    <a:gs pos="80000">
                      <a:schemeClr val="accent2">
                        <a:lumMod val="75000"/>
                      </a:schemeClr>
                    </a:gs>
                    <a:gs pos="100000">
                      <a:schemeClr val="accent2">
                        <a:lumMod val="50000"/>
                      </a:schemeClr>
                    </a:gs>
                  </a:gsLst>
                  <a:lin ang="5400000" scaled="1"/>
                  <a:tileRect/>
                </a:gra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</p:grpSp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D0506D16-A9FC-4CB1-831A-39959FE7F93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491341" y="2455627"/>
              <a:ext cx="3475021" cy="355427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699954109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7575D7A7-3C36-4508-9BC6-70A93BD3C4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BC964A0D-06B7-4C16-AC9F-20ADDA8059E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F5703F5C-55DF-45CD-BC3F-3BE8F10339E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A8C7134F-70F9-4826-A97E-9B39AEA08F5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39351E73-B6DD-4B56-8EE9-C16B5711C46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AE446D0E-6531-40B7-A182-FB86024397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D59C2C63-D709-4949-9465-29A52CBEDD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0EFD2038-15D6-4003-8350-AFEC394EEF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191920" y="1399880"/>
            <a:ext cx="7808159" cy="4103960"/>
          </a:xfrm>
          <a:prstGeom prst="rect">
            <a:avLst/>
          </a:prstGeom>
          <a:solidFill>
            <a:schemeClr val="tx2">
              <a:lumMod val="90000"/>
              <a:lumOff val="10000"/>
            </a:schemeClr>
          </a:solidFill>
          <a:ln>
            <a:noFill/>
          </a:ln>
          <a:effectLst>
            <a:outerShdw blurRad="114300" dist="127000" dir="5400000" sx="99000" sy="99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woPt" dir="t"/>
          </a:scene3d>
          <a:sp3d contourW="6350">
            <a:bevelT w="12700" h="0" prst="coolSlant"/>
            <a:contourClr>
              <a:schemeClr val="tx2">
                <a:lumMod val="75000"/>
                <a:lumOff val="25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8CF519C2-F6BE-41BE-A50E-54B98359C9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28332" y="1540931"/>
            <a:ext cx="7543802" cy="3835401"/>
          </a:xfrm>
          <a:prstGeom prst="rect">
            <a:avLst/>
          </a:prstGeom>
          <a:noFill/>
          <a:ln w="15875">
            <a:solidFill>
              <a:schemeClr val="accent1"/>
            </a:solidFill>
            <a:miter lim="800000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7767AD93-AD3E-4C62-97D5-E54E14B2EA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3123631"/>
            <a:ext cx="12231160" cy="659658"/>
            <a:chOff x="-16934" y="3123631"/>
            <a:chExt cx="12231160" cy="659658"/>
          </a:xfrm>
        </p:grpSpPr>
        <p:sp>
          <p:nvSpPr>
            <p:cNvPr id="23" name="Rounded Rectangle 17">
              <a:extLst>
                <a:ext uri="{FF2B5EF4-FFF2-40B4-BE49-F238E27FC236}">
                  <a16:creationId xmlns:a16="http://schemas.microsoft.com/office/drawing/2014/main" id="{AA443E8D-EC07-4B8F-B370-2A1153F350B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430976" y="3123631"/>
              <a:ext cx="45720" cy="658368"/>
            </a:xfrm>
            <a:prstGeom prst="roundRect">
              <a:avLst>
                <a:gd name="adj" fmla="val 50000"/>
              </a:avLst>
            </a:prstGeom>
            <a:solidFill>
              <a:schemeClr val="tx2">
                <a:alpha val="55000"/>
              </a:schemeClr>
            </a:solidFill>
            <a:ln w="9525">
              <a:noFill/>
            </a:ln>
            <a:effectLst>
              <a:innerShdw blurRad="114300">
                <a:prstClr val="black">
                  <a:alpha val="48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id="{841F0AA1-D12D-4FDB-BF66-D9398ED9303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5536"/>
              <a:ext cx="2478024" cy="612648"/>
            </a:xfrm>
            <a:prstGeom prst="rect">
              <a:avLst/>
            </a:prstGeom>
          </p:spPr>
        </p:pic>
        <p:sp>
          <p:nvSpPr>
            <p:cNvPr id="25" name="Rounded Rectangle 20">
              <a:extLst>
                <a:ext uri="{FF2B5EF4-FFF2-40B4-BE49-F238E27FC236}">
                  <a16:creationId xmlns:a16="http://schemas.microsoft.com/office/drawing/2014/main" id="{E2B949DE-0178-4942-80DE-811C1AA4FCA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717803" y="3124921"/>
              <a:ext cx="45720" cy="658368"/>
            </a:xfrm>
            <a:prstGeom prst="roundRect">
              <a:avLst>
                <a:gd name="adj" fmla="val 50000"/>
              </a:avLst>
            </a:prstGeom>
            <a:solidFill>
              <a:schemeClr val="tx2">
                <a:alpha val="55000"/>
              </a:schemeClr>
            </a:solidFill>
            <a:ln w="9525">
              <a:noFill/>
            </a:ln>
            <a:effectLst>
              <a:innerShdw blurRad="114300">
                <a:prstClr val="black">
                  <a:alpha val="48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6" name="Picture 25">
              <a:extLst>
                <a:ext uri="{FF2B5EF4-FFF2-40B4-BE49-F238E27FC236}">
                  <a16:creationId xmlns:a16="http://schemas.microsoft.com/office/drawing/2014/main" id="{284AA86D-EAE1-4E3F-A54C-7F1E390B6DF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5536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92398" y="1871131"/>
            <a:ext cx="6815669" cy="1515533"/>
          </a:xfr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5000">
                <a:solidFill>
                  <a:schemeClr val="bg1"/>
                </a:solidFill>
              </a:rPr>
              <a:t>Trauma Informed Victim Contact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92398" y="3657597"/>
            <a:ext cx="6815669" cy="1320802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2100">
                <a:solidFill>
                  <a:schemeClr val="bg1"/>
                </a:solidFill>
              </a:rPr>
              <a:t>Last Thoughts</a:t>
            </a:r>
          </a:p>
        </p:txBody>
      </p: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0772CE55-4C36-44F1-A9BD-379BEB8431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692399" y="3522131"/>
            <a:ext cx="6815668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33358735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3" name="Rectangle 11">
            <a:extLst>
              <a:ext uri="{FF2B5EF4-FFF2-40B4-BE49-F238E27FC236}">
                <a16:creationId xmlns:a16="http://schemas.microsoft.com/office/drawing/2014/main" id="{572F6A24-139E-4EB5-86D2-431F42EF85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4" name="Group 13">
            <a:extLst>
              <a:ext uri="{FF2B5EF4-FFF2-40B4-BE49-F238E27FC236}">
                <a16:creationId xmlns:a16="http://schemas.microsoft.com/office/drawing/2014/main" id="{3963AE85-BE5D-4975-BACF-DDDCC9C2AC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25" name="Picture 14">
              <a:extLst>
                <a:ext uri="{FF2B5EF4-FFF2-40B4-BE49-F238E27FC236}">
                  <a16:creationId xmlns:a16="http://schemas.microsoft.com/office/drawing/2014/main" id="{1E7751F0-16BF-4A9D-B778-5D46B92B447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1D755924-121A-47AA-8613-995D4108BCD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B4D2AFDA-19BE-4455-830E-1541E5D7BAE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0FB15EBF-E414-4E00-87E7-700A78A60F6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4412" y="982132"/>
            <a:ext cx="4802185" cy="1303867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800"/>
              <a:t>Best Practices for Trauma Informed Victim Relationships</a:t>
            </a:r>
          </a:p>
        </p:txBody>
      </p:sp>
      <p:sp>
        <p:nvSpPr>
          <p:cNvPr id="26" name="Rectangle 19">
            <a:extLst>
              <a:ext uri="{FF2B5EF4-FFF2-40B4-BE49-F238E27FC236}">
                <a16:creationId xmlns:a16="http://schemas.microsoft.com/office/drawing/2014/main" id="{C9DA5B05-DD14-4860-AC45-02A8D2EE1A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92643" y="1092200"/>
            <a:ext cx="4517009" cy="4515104"/>
          </a:xfrm>
          <a:prstGeom prst="rect">
            <a:avLst/>
          </a:prstGeom>
          <a:solidFill>
            <a:schemeClr val="bg1"/>
          </a:solidFill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 descr="A person walking down a street&#10;&#10;Description automatically generated">
            <a:extLst>
              <a:ext uri="{FF2B5EF4-FFF2-40B4-BE49-F238E27FC236}">
                <a16:creationId xmlns:a16="http://schemas.microsoft.com/office/drawing/2014/main" id="{3F5CF9D7-4F51-4420-B6EA-955DA57CD77B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22537" r="11451"/>
          <a:stretch/>
        </p:blipFill>
        <p:spPr>
          <a:xfrm>
            <a:off x="1412683" y="1410208"/>
            <a:ext cx="3876801" cy="3858780"/>
          </a:xfrm>
          <a:prstGeom prst="rect">
            <a:avLst/>
          </a:prstGeom>
        </p:spPr>
      </p:pic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36BE37AC-AD36-4C42-9B8C-C5500F4E7C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094412" y="2400639"/>
            <a:ext cx="4802185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4412" y="2556932"/>
            <a:ext cx="4802184" cy="3318936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200"/>
              <a:t>Be reliable</a:t>
            </a:r>
          </a:p>
          <a:p>
            <a:pPr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sz="2200"/>
          </a:p>
          <a:p>
            <a:pPr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200"/>
              <a:t>Let them know they are driving the bus</a:t>
            </a:r>
          </a:p>
          <a:p>
            <a:pPr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sz="2200"/>
          </a:p>
          <a:p>
            <a:pPr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200"/>
              <a:t>Discourage dependency</a:t>
            </a:r>
          </a:p>
          <a:p>
            <a:pPr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sz="2200"/>
          </a:p>
          <a:p>
            <a:pPr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200"/>
              <a:t>Give them the credit</a:t>
            </a:r>
          </a:p>
          <a:p>
            <a:pPr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altLang="en-US" sz="2200"/>
          </a:p>
          <a:p>
            <a:pPr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sz="2200"/>
          </a:p>
        </p:txBody>
      </p:sp>
    </p:spTree>
    <p:extLst>
      <p:ext uri="{BB962C8B-B14F-4D97-AF65-F5344CB8AC3E}">
        <p14:creationId xmlns:p14="http://schemas.microsoft.com/office/powerpoint/2010/main" val="13946387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600" dirty="0"/>
              <a:t>Questions?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>
                <a:solidFill>
                  <a:schemeClr val="tx1"/>
                </a:solidFill>
              </a:rPr>
              <a:t>Neva Fernandez</a:t>
            </a:r>
          </a:p>
          <a:p>
            <a:pPr marL="0" indent="0">
              <a:buNone/>
            </a:pPr>
            <a:r>
              <a:rPr lang="en-US" sz="2800" dirty="0">
                <a:solidFill>
                  <a:schemeClr val="tx1"/>
                </a:solidFill>
              </a:rPr>
              <a:t>Advocacy Manager, Crime Victims Program </a:t>
            </a:r>
          </a:p>
          <a:p>
            <a:pPr marL="0" indent="0">
              <a:buNone/>
            </a:pPr>
            <a:r>
              <a:rPr lang="en-US" sz="2800" dirty="0">
                <a:solidFill>
                  <a:schemeClr val="tx1"/>
                </a:solidFill>
              </a:rPr>
              <a:t>Texas Legal Services Center</a:t>
            </a:r>
          </a:p>
          <a:p>
            <a:pPr marL="0" indent="0">
              <a:buNone/>
            </a:pPr>
            <a:r>
              <a:rPr lang="en-US" sz="2800" dirty="0">
                <a:solidFill>
                  <a:schemeClr val="tx1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nfernandez@tlsc.org</a:t>
            </a:r>
            <a:endParaRPr lang="en-US" sz="2800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US" sz="2800" dirty="0">
                <a:solidFill>
                  <a:schemeClr val="tx1"/>
                </a:solidFill>
              </a:rPr>
              <a:t>(512) 637-6746</a:t>
            </a:r>
          </a:p>
        </p:txBody>
      </p:sp>
    </p:spTree>
    <p:extLst>
      <p:ext uri="{BB962C8B-B14F-4D97-AF65-F5344CB8AC3E}">
        <p14:creationId xmlns:p14="http://schemas.microsoft.com/office/powerpoint/2010/main" val="390568943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en-US" sz="4000" dirty="0"/>
            </a:br>
            <a:r>
              <a:rPr lang="en-US" sz="4000" dirty="0"/>
              <a:t>Abuse as Rational Behavior</a:t>
            </a:r>
            <a:br>
              <a:rPr lang="en-US" sz="4000" dirty="0"/>
            </a:br>
            <a:r>
              <a:rPr lang="en-US" sz="2200" dirty="0"/>
              <a:t>from </a:t>
            </a:r>
            <a:r>
              <a:rPr lang="en-US" sz="2200" u="sng" dirty="0"/>
              <a:t>Why Does He Do That?</a:t>
            </a:r>
            <a:r>
              <a:rPr lang="en-US" sz="2200" dirty="0"/>
              <a:t> By Lundy Bancroft</a:t>
            </a:r>
            <a:br>
              <a:rPr lang="en-US" sz="2200" dirty="0"/>
            </a:br>
            <a:br>
              <a:rPr lang="en-US" sz="2200" dirty="0"/>
            </a:br>
            <a:endParaRPr lang="en-US" sz="40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What is abuse?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623206"/>
            <a:ext cx="4718304" cy="2252661"/>
          </a:xfrm>
        </p:spPr>
        <p:txBody>
          <a:bodyPr>
            <a:normAutofit lnSpcReduction="10000"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Abuse is a tool</a:t>
            </a:r>
            <a:endParaRPr lang="en-US" sz="18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Abuse is goal-oriented</a:t>
            </a:r>
            <a:endParaRPr lang="en-US" sz="18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Abuse is rational IF you value your needs completely over someone else's</a:t>
            </a:r>
          </a:p>
          <a:p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What is not abuse?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4"/>
          </p:nvPr>
        </p:nvSpPr>
        <p:spPr>
          <a:xfrm>
            <a:off x="6180670" y="3623206"/>
            <a:ext cx="4718304" cy="2252661"/>
          </a:xfrm>
        </p:spPr>
        <p:txBody>
          <a:bodyPr>
            <a:normAutofit lnSpcReduction="10000"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Abuse is not a loss of control</a:t>
            </a:r>
            <a:endParaRPr lang="en-US" sz="18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Abuse is not due to addiction</a:t>
            </a:r>
            <a:endParaRPr lang="en-US" sz="18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Abuse is not an “anger issue”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81163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7575D7A7-3C36-4508-9BC6-70A93BD3C4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BC964A0D-06B7-4C16-AC9F-20ADDA8059E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F5703F5C-55DF-45CD-BC3F-3BE8F10339E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A8C7134F-70F9-4826-A97E-9B39AEA08F5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39351E73-B6DD-4B56-8EE9-C16B5711C46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AE446D0E-6531-40B7-A182-FB86024397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D59C2C63-D709-4949-9465-29A52CBEDD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0EFD2038-15D6-4003-8350-AFEC394EEF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191920" y="1399880"/>
            <a:ext cx="7808159" cy="4103960"/>
          </a:xfrm>
          <a:prstGeom prst="rect">
            <a:avLst/>
          </a:prstGeom>
          <a:solidFill>
            <a:schemeClr val="tx2">
              <a:lumMod val="90000"/>
              <a:lumOff val="10000"/>
            </a:schemeClr>
          </a:solidFill>
          <a:ln>
            <a:noFill/>
          </a:ln>
          <a:effectLst>
            <a:outerShdw blurRad="114300" dist="127000" dir="5400000" sx="99000" sy="99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woPt" dir="t"/>
          </a:scene3d>
          <a:sp3d contourW="6350">
            <a:bevelT w="12700" h="0" prst="coolSlant"/>
            <a:contourClr>
              <a:schemeClr val="tx2">
                <a:lumMod val="75000"/>
                <a:lumOff val="25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8CF519C2-F6BE-41BE-A50E-54B98359C9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28332" y="1540931"/>
            <a:ext cx="7543802" cy="3835401"/>
          </a:xfrm>
          <a:prstGeom prst="rect">
            <a:avLst/>
          </a:prstGeom>
          <a:noFill/>
          <a:ln w="15875">
            <a:solidFill>
              <a:schemeClr val="accent1"/>
            </a:solidFill>
            <a:miter lim="800000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7767AD93-AD3E-4C62-97D5-E54E14B2EA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3123631"/>
            <a:ext cx="12231160" cy="659658"/>
            <a:chOff x="-16934" y="3123631"/>
            <a:chExt cx="12231160" cy="659658"/>
          </a:xfrm>
        </p:grpSpPr>
        <p:sp>
          <p:nvSpPr>
            <p:cNvPr id="23" name="Rounded Rectangle 17">
              <a:extLst>
                <a:ext uri="{FF2B5EF4-FFF2-40B4-BE49-F238E27FC236}">
                  <a16:creationId xmlns:a16="http://schemas.microsoft.com/office/drawing/2014/main" id="{AA443E8D-EC07-4B8F-B370-2A1153F350B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430976" y="3123631"/>
              <a:ext cx="45720" cy="658368"/>
            </a:xfrm>
            <a:prstGeom prst="roundRect">
              <a:avLst>
                <a:gd name="adj" fmla="val 50000"/>
              </a:avLst>
            </a:prstGeom>
            <a:solidFill>
              <a:schemeClr val="tx2">
                <a:alpha val="55000"/>
              </a:schemeClr>
            </a:solidFill>
            <a:ln w="9525">
              <a:noFill/>
            </a:ln>
            <a:effectLst>
              <a:innerShdw blurRad="114300">
                <a:prstClr val="black">
                  <a:alpha val="48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id="{841F0AA1-D12D-4FDB-BF66-D9398ED9303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5536"/>
              <a:ext cx="2478024" cy="612648"/>
            </a:xfrm>
            <a:prstGeom prst="rect">
              <a:avLst/>
            </a:prstGeom>
          </p:spPr>
        </p:pic>
        <p:sp>
          <p:nvSpPr>
            <p:cNvPr id="25" name="Rounded Rectangle 20">
              <a:extLst>
                <a:ext uri="{FF2B5EF4-FFF2-40B4-BE49-F238E27FC236}">
                  <a16:creationId xmlns:a16="http://schemas.microsoft.com/office/drawing/2014/main" id="{E2B949DE-0178-4942-80DE-811C1AA4FCA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717803" y="3124921"/>
              <a:ext cx="45720" cy="658368"/>
            </a:xfrm>
            <a:prstGeom prst="roundRect">
              <a:avLst>
                <a:gd name="adj" fmla="val 50000"/>
              </a:avLst>
            </a:prstGeom>
            <a:solidFill>
              <a:schemeClr val="tx2">
                <a:alpha val="55000"/>
              </a:schemeClr>
            </a:solidFill>
            <a:ln w="9525">
              <a:noFill/>
            </a:ln>
            <a:effectLst>
              <a:innerShdw blurRad="114300">
                <a:prstClr val="black">
                  <a:alpha val="48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6" name="Picture 25">
              <a:extLst>
                <a:ext uri="{FF2B5EF4-FFF2-40B4-BE49-F238E27FC236}">
                  <a16:creationId xmlns:a16="http://schemas.microsoft.com/office/drawing/2014/main" id="{284AA86D-EAE1-4E3F-A54C-7F1E390B6DF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5536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92398" y="1871131"/>
            <a:ext cx="6815669" cy="1515533"/>
          </a:xfr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4000" dirty="0"/>
              <a:t>Trauma Informed</a:t>
            </a:r>
            <a:endParaRPr lang="en-US" sz="4200" dirty="0">
              <a:solidFill>
                <a:schemeClr val="bg1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92398" y="3657597"/>
            <a:ext cx="6815669" cy="1320802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2400" cap="none" dirty="0">
                <a:solidFill>
                  <a:schemeClr val="tx1"/>
                </a:solidFill>
              </a:rPr>
              <a:t>What is it and why do we care?</a:t>
            </a:r>
          </a:p>
        </p:txBody>
      </p: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0772CE55-4C36-44F1-A9BD-379BEB8431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692399" y="3522131"/>
            <a:ext cx="6815668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9919147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What is Trauma?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en-US" sz="2400" dirty="0"/>
              <a:t>An event that combines fear, horror, or terror with actual or perceived lack of control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9360" y="3750310"/>
            <a:ext cx="2600960" cy="1625600"/>
          </a:xfrm>
          <a:prstGeom prst="rect">
            <a:avLst/>
          </a:prstGeom>
          <a:ln w="57150">
            <a:solidFill>
              <a:srgbClr val="4A66AC"/>
            </a:solidFill>
          </a:ln>
        </p:spPr>
      </p:pic>
    </p:spTree>
    <p:extLst>
      <p:ext uri="{BB962C8B-B14F-4D97-AF65-F5344CB8AC3E}">
        <p14:creationId xmlns:p14="http://schemas.microsoft.com/office/powerpoint/2010/main" val="389577590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Custom 3">
      <a:dk1>
        <a:sysClr val="windowText" lastClr="000000"/>
      </a:dk1>
      <a:lt1>
        <a:srgbClr val="000000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CBD2DC"/>
      </a:accent6>
      <a:hlink>
        <a:srgbClr val="9454C3"/>
      </a:hlink>
      <a:folHlink>
        <a:srgbClr val="3EBBF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Inset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1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KeywordTaxHTField xmlns="952f512d-05fb-47d1-a25a-7bc30507da0f">
      <Terms xmlns="http://schemas.microsoft.com/office/infopath/2007/PartnerControls"/>
    </TaxKeywordTaxHTField>
    <TaxCatchAll xmlns="952f512d-05fb-47d1-a25a-7bc30507da0f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33407DC768D8549B17EF37362964079" ma:contentTypeVersion="10" ma:contentTypeDescription="Create a new document." ma:contentTypeScope="" ma:versionID="4305d22816184f174958aecc7ff3a35d">
  <xsd:schema xmlns:xsd="http://www.w3.org/2001/XMLSchema" xmlns:xs="http://www.w3.org/2001/XMLSchema" xmlns:p="http://schemas.microsoft.com/office/2006/metadata/properties" xmlns:ns2="952f512d-05fb-47d1-a25a-7bc30507da0f" xmlns:ns3="1c9fdf3b-70cb-4b53-b7c4-88653589c00d" targetNamespace="http://schemas.microsoft.com/office/2006/metadata/properties" ma:root="true" ma:fieldsID="112c33cdc42c1bd9ebef65507c9e8744" ns2:_="" ns3:_="">
    <xsd:import namespace="952f512d-05fb-47d1-a25a-7bc30507da0f"/>
    <xsd:import namespace="1c9fdf3b-70cb-4b53-b7c4-88653589c00d"/>
    <xsd:element name="properties">
      <xsd:complexType>
        <xsd:sequence>
          <xsd:element name="documentManagement">
            <xsd:complexType>
              <xsd:all>
                <xsd:element ref="ns2:TaxKeywordTaxHTField" minOccurs="0"/>
                <xsd:element ref="ns2:TaxCatchAll" minOccurs="0"/>
                <xsd:element ref="ns2:TaxCatchAllLabel" minOccurs="0"/>
                <xsd:element ref="ns2:SharedWithUsers" minOccurs="0"/>
                <xsd:element ref="ns2:SharedWithDetails" minOccurs="0"/>
                <xsd:element ref="ns2:LastSharedByUser" minOccurs="0"/>
                <xsd:element ref="ns2:LastSharedByTime" minOccurs="0"/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DateTaken" minOccurs="0"/>
                <xsd:element ref="ns3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52f512d-05fb-47d1-a25a-7bc30507da0f" elementFormDefault="qualified">
    <xsd:import namespace="http://schemas.microsoft.com/office/2006/documentManagement/types"/>
    <xsd:import namespace="http://schemas.microsoft.com/office/infopath/2007/PartnerControls"/>
    <xsd:element name="TaxKeywordTaxHTField" ma:index="8" nillable="true" ma:taxonomy="true" ma:internalName="TaxKeywordTaxHTField" ma:taxonomyFieldName="TaxKeyword" ma:displayName="Enterprise Keywords" ma:fieldId="{23f27201-bee3-471e-b2e7-b64fd8b7ca38}" ma:taxonomyMulti="true" ma:sspId="442ae203-20e0-4481-a718-c2d07f243b5e" ma:termSetId="00000000-0000-0000-0000-000000000000" ma:anchorId="00000000-0000-0000-0000-000000000000" ma:open="true" ma:isKeyword="true">
      <xsd:complexType>
        <xsd:sequence>
          <xsd:element ref="pc:Terms" minOccurs="0" maxOccurs="1"/>
        </xsd:sequence>
      </xsd:complexType>
    </xsd:element>
    <xsd:element name="TaxCatchAll" ma:index="9" nillable="true" ma:displayName="Taxonomy Catch All Column" ma:description="" ma:hidden="true" ma:list="{ef2ec086-a5e6-4e1e-a5dc-268fade7ccaf}" ma:internalName="TaxCatchAll" ma:showField="CatchAllData" ma:web="952f512d-05fb-47d1-a25a-7bc30507da0f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0" nillable="true" ma:displayName="Taxonomy Catch All Column1" ma:description="" ma:hidden="true" ma:list="{ef2ec086-a5e6-4e1e-a5dc-268fade7ccaf}" ma:internalName="TaxCatchAllLabel" ma:readOnly="true" ma:showField="CatchAllDataLabel" ma:web="952f512d-05fb-47d1-a25a-7bc30507da0f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2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LastSharedByUser" ma:index="14" nillable="true" ma:displayName="Last Shared By User" ma:description="" ma:internalName="LastSharedByUser" ma:readOnly="true">
      <xsd:simpleType>
        <xsd:restriction base="dms:Note">
          <xsd:maxLength value="255"/>
        </xsd:restriction>
      </xsd:simpleType>
    </xsd:element>
    <xsd:element name="LastSharedByTime" ma:index="15" nillable="true" ma:displayName="Last Shared By Time" ma:description="" ma:internalName="LastSharedByTime" ma:readOnly="true">
      <xsd:simpleType>
        <xsd:restriction base="dms:DateTim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c9fdf3b-70cb-4b53-b7c4-88653589c00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6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7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AutoTags" ma:index="18" nillable="true" ma:displayName="MediaServiceAutoTags" ma:description="" ma:internalName="MediaServiceAutoTags" ma:readOnly="true">
      <xsd:simpleType>
        <xsd:restriction base="dms:Text"/>
      </xsd:simpleType>
    </xsd:element>
    <xsd:element name="MediaServiceDateTaken" ma:index="19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Location" ma:index="20" nillable="true" ma:displayName="MediaServiceLocation" ma:internalName="MediaServiceLocatio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86B6B14D-0E95-464C-9E66-054D571D0078}">
  <ds:schemaRefs>
    <ds:schemaRef ds:uri="http://schemas.microsoft.com/office/2006/documentManagement/types"/>
    <ds:schemaRef ds:uri="http://purl.org/dc/dcmitype/"/>
    <ds:schemaRef ds:uri="http://schemas.openxmlformats.org/package/2006/metadata/core-properties"/>
    <ds:schemaRef ds:uri="1c9fdf3b-70cb-4b53-b7c4-88653589c00d"/>
    <ds:schemaRef ds:uri="http://purl.org/dc/elements/1.1/"/>
    <ds:schemaRef ds:uri="http://schemas.microsoft.com/office/2006/metadata/properties"/>
    <ds:schemaRef ds:uri="952f512d-05fb-47d1-a25a-7bc30507da0f"/>
    <ds:schemaRef ds:uri="http://purl.org/dc/terms/"/>
    <ds:schemaRef ds:uri="http://schemas.microsoft.com/office/infopath/2007/PartnerControl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63F45A22-7A3D-40D8-BB71-9AE0219F972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52f512d-05fb-47d1-a25a-7bc30507da0f"/>
    <ds:schemaRef ds:uri="1c9fdf3b-70cb-4b53-b7c4-88653589c00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BA7F1E06-D0BA-4F11-A756-F8453AF88804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376</TotalTime>
  <Words>2700</Words>
  <Application>Microsoft Office PowerPoint</Application>
  <PresentationFormat>Widescreen</PresentationFormat>
  <Paragraphs>377</Paragraphs>
  <Slides>62</Slides>
  <Notes>38</Notes>
  <HiddenSlides>0</HiddenSlides>
  <MMClips>1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62</vt:i4>
      </vt:variant>
    </vt:vector>
  </HeadingPairs>
  <TitlesOfParts>
    <vt:vector size="69" baseType="lpstr">
      <vt:lpstr>Arial</vt:lpstr>
      <vt:lpstr>Calibri</vt:lpstr>
      <vt:lpstr>Courier New</vt:lpstr>
      <vt:lpstr>Garamond</vt:lpstr>
      <vt:lpstr>Wingdings</vt:lpstr>
      <vt:lpstr>Wingdings 3</vt:lpstr>
      <vt:lpstr>Organic</vt:lpstr>
      <vt:lpstr>Domestic and Sexual Violence: Trauma Informed Victim Contact and Interviewing</vt:lpstr>
      <vt:lpstr>Trauma Informed Victim Contact and Interviewing: Objectives</vt:lpstr>
      <vt:lpstr>Power and Control Wheel as the Batterer’s Toolbox</vt:lpstr>
      <vt:lpstr>Power and Control Wheel as the Batterer’s Toolbox</vt:lpstr>
      <vt:lpstr>Use of Force</vt:lpstr>
      <vt:lpstr>Batterer’s Toolbox and the Use of Force</vt:lpstr>
      <vt:lpstr> Abuse as Rational Behavior from Why Does He Do That? By Lundy Bancroft  </vt:lpstr>
      <vt:lpstr>Trauma Informed</vt:lpstr>
      <vt:lpstr>What is Trauma?</vt:lpstr>
      <vt:lpstr>“Trauma Informed”</vt:lpstr>
      <vt:lpstr>Being “Trauma Informed”</vt:lpstr>
      <vt:lpstr>Being “Trauma Informed”</vt:lpstr>
      <vt:lpstr>Being “Trauma Informed”</vt:lpstr>
      <vt:lpstr>Trauma and The Brain</vt:lpstr>
      <vt:lpstr>Trauma and The Brain</vt:lpstr>
      <vt:lpstr>Trauma and The Brain</vt:lpstr>
      <vt:lpstr>What happens when the defense circuitry detects a threat to survival?</vt:lpstr>
      <vt:lpstr>What happens when the brain detects a threat?</vt:lpstr>
      <vt:lpstr>Threats to Survival and Memory</vt:lpstr>
      <vt:lpstr>Threats to Survival</vt:lpstr>
      <vt:lpstr>What are our responses when the defense system is in charge?</vt:lpstr>
      <vt:lpstr>What does memory look like when the defense system is in charge?</vt:lpstr>
      <vt:lpstr>Trauma</vt:lpstr>
      <vt:lpstr>Don’t prejudge! There ARE counterintuitive responses to trauma. They are NOT proof of deceit</vt:lpstr>
      <vt:lpstr>PowerPoint Presentation</vt:lpstr>
      <vt:lpstr>Key Takeaways about Trauma</vt:lpstr>
      <vt:lpstr>Trauma Informed Interviewing</vt:lpstr>
      <vt:lpstr>Is the victim not aware of or minimizing the problem?</vt:lpstr>
      <vt:lpstr>Is the victim ready to make changes but still attached to their batterer?</vt:lpstr>
      <vt:lpstr>Trauma Informed Interviewing: Techniques</vt:lpstr>
      <vt:lpstr>PowerPoint Presentation</vt:lpstr>
      <vt:lpstr>Focus on the senses</vt:lpstr>
      <vt:lpstr>Language Clues: What to Listen For #1</vt:lpstr>
      <vt:lpstr>Answers That Minimize</vt:lpstr>
      <vt:lpstr>Language Clues: What to Listen For #2</vt:lpstr>
      <vt:lpstr> Example: “The gun went off.”   </vt:lpstr>
      <vt:lpstr>What Did Following up on the Passive Voice Tell Me?</vt:lpstr>
      <vt:lpstr>  Who is the “Doer?”  </vt:lpstr>
      <vt:lpstr>What Did Following up on the Who is the “doer” Tell Me?</vt:lpstr>
      <vt:lpstr>Language Clues: What to listen for #3</vt:lpstr>
      <vt:lpstr>Gaps in Physical Place</vt:lpstr>
      <vt:lpstr>What Did Asking About that Gap in Physical Place Tell Me?</vt:lpstr>
      <vt:lpstr>Gaps in Body Position </vt:lpstr>
      <vt:lpstr>What Did Asking About that Gap in Body Position Tell Me?</vt:lpstr>
      <vt:lpstr>Gaps in Time</vt:lpstr>
      <vt:lpstr>What Did Asking About that Gap in Time Tell Me?</vt:lpstr>
      <vt:lpstr>Trauma Informed Interviewing</vt:lpstr>
      <vt:lpstr>Trauma Informed Interviewing Do’s and Don'ts</vt:lpstr>
      <vt:lpstr>Trauma Informed Interviewing Do’s and Don'ts</vt:lpstr>
      <vt:lpstr>Trauma Informed Interviewing Do’s and Don'ts</vt:lpstr>
      <vt:lpstr>Trauma Informed Interviewing Do’s and Don'ts</vt:lpstr>
      <vt:lpstr>Trauma Informed Interviewing Do’s and Don'ts</vt:lpstr>
      <vt:lpstr>Things That Make You Go Hmmmmmmm</vt:lpstr>
      <vt:lpstr>Recognizing the Perpetrator When They Present as the Victim</vt:lpstr>
      <vt:lpstr>Batterers Feel No Sympathy for the Other Party</vt:lpstr>
      <vt:lpstr>Batterers List the People Who Agree With Them</vt:lpstr>
      <vt:lpstr>Batterers Often Present as  Self-Confident and In Control</vt:lpstr>
      <vt:lpstr>Batterers are Betrayed by their Language</vt:lpstr>
      <vt:lpstr>Batterer Call</vt:lpstr>
      <vt:lpstr>Trauma Informed Victim Contact</vt:lpstr>
      <vt:lpstr>Best Practices for Trauma Informed Victim Relationships</vt:lpstr>
      <vt:lpstr>Questions?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Domestic and Sexual Violence: Trauma Informed Victim Contact and Interviewing</dc:title>
  <dc:creator>Neva Fernandez</dc:creator>
  <cp:lastModifiedBy>Hilary Showers</cp:lastModifiedBy>
  <cp:revision>8</cp:revision>
  <dcterms:created xsi:type="dcterms:W3CDTF">2020-09-01T20:11:41Z</dcterms:created>
  <dcterms:modified xsi:type="dcterms:W3CDTF">2020-11-09T23:11:00Z</dcterms:modified>
</cp:coreProperties>
</file>