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58" r:id="rId3"/>
    <p:sldId id="264" r:id="rId4"/>
    <p:sldId id="265" r:id="rId5"/>
    <p:sldId id="266" r:id="rId6"/>
    <p:sldId id="267" r:id="rId7"/>
    <p:sldId id="268" r:id="rId8"/>
    <p:sldId id="270" r:id="rId9"/>
    <p:sldId id="273" r:id="rId10"/>
    <p:sldId id="275" r:id="rId11"/>
    <p:sldId id="276" r:id="rId12"/>
    <p:sldId id="277" r:id="rId13"/>
    <p:sldId id="278" r:id="rId14"/>
    <p:sldId id="271" r:id="rId15"/>
    <p:sldId id="322" r:id="rId16"/>
    <p:sldId id="284" r:id="rId17"/>
    <p:sldId id="285" r:id="rId18"/>
    <p:sldId id="286" r:id="rId19"/>
    <p:sldId id="287" r:id="rId20"/>
    <p:sldId id="288" r:id="rId21"/>
    <p:sldId id="291" r:id="rId22"/>
    <p:sldId id="320" r:id="rId23"/>
    <p:sldId id="293" r:id="rId24"/>
    <p:sldId id="294" r:id="rId25"/>
    <p:sldId id="295" r:id="rId26"/>
    <p:sldId id="296" r:id="rId27"/>
    <p:sldId id="297" r:id="rId28"/>
    <p:sldId id="298" r:id="rId29"/>
    <p:sldId id="300" r:id="rId30"/>
    <p:sldId id="301" r:id="rId31"/>
    <p:sldId id="302" r:id="rId32"/>
    <p:sldId id="303" r:id="rId33"/>
    <p:sldId id="338" r:id="rId34"/>
    <p:sldId id="344" r:id="rId35"/>
    <p:sldId id="348" r:id="rId36"/>
    <p:sldId id="306" r:id="rId37"/>
    <p:sldId id="307" r:id="rId38"/>
    <p:sldId id="308" r:id="rId39"/>
    <p:sldId id="324" r:id="rId40"/>
    <p:sldId id="349" r:id="rId41"/>
    <p:sldId id="351" r:id="rId42"/>
    <p:sldId id="314" r:id="rId43"/>
    <p:sldId id="315" r:id="rId44"/>
    <p:sldId id="316" r:id="rId45"/>
    <p:sldId id="317" r:id="rId46"/>
    <p:sldId id="31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6095E-1F08-4B1F-9347-691FE527BBAA}" v="4" dt="2020-11-09T17:18:15.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0D9CF-AC89-4C41-8A7F-1CCEF8B1A8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360151-C7B7-45DA-BF1E-A697D63DAD30}">
      <dgm:prSet/>
      <dgm:spPr/>
      <dgm:t>
        <a:bodyPr/>
        <a:lstStyle/>
        <a:p>
          <a:r>
            <a:rPr lang="en-US"/>
            <a:t>Family violence has occurred; and</a:t>
          </a:r>
        </a:p>
      </dgm:t>
    </dgm:pt>
    <dgm:pt modelId="{D87C4F3A-0DCD-44B7-BE2B-4185A37C6E13}" type="parTrans" cxnId="{75D3F6FA-6DB9-45A4-9C29-137120BDD65B}">
      <dgm:prSet/>
      <dgm:spPr/>
      <dgm:t>
        <a:bodyPr/>
        <a:lstStyle/>
        <a:p>
          <a:endParaRPr lang="en-US"/>
        </a:p>
      </dgm:t>
    </dgm:pt>
    <dgm:pt modelId="{02BC62B3-739F-4683-B7C7-BAC23DB75572}" type="sibTrans" cxnId="{75D3F6FA-6DB9-45A4-9C29-137120BDD65B}">
      <dgm:prSet/>
      <dgm:spPr/>
      <dgm:t>
        <a:bodyPr/>
        <a:lstStyle/>
        <a:p>
          <a:endParaRPr lang="en-US"/>
        </a:p>
      </dgm:t>
    </dgm:pt>
    <dgm:pt modelId="{EC65CEEA-7EDA-46C6-A0F7-D9969ABA214D}">
      <dgm:prSet/>
      <dgm:spPr/>
      <dgm:t>
        <a:bodyPr/>
        <a:lstStyle/>
        <a:p>
          <a:r>
            <a:rPr lang="en-US"/>
            <a:t>Family violence is likely to occur in the future.</a:t>
          </a:r>
        </a:p>
      </dgm:t>
    </dgm:pt>
    <dgm:pt modelId="{D34F0CBA-8515-4303-A08F-9D456BA4BA76}" type="parTrans" cxnId="{204E1132-5F5F-4AA1-860A-B7591F6BD004}">
      <dgm:prSet/>
      <dgm:spPr/>
      <dgm:t>
        <a:bodyPr/>
        <a:lstStyle/>
        <a:p>
          <a:endParaRPr lang="en-US"/>
        </a:p>
      </dgm:t>
    </dgm:pt>
    <dgm:pt modelId="{E2370016-28F3-48F4-8F32-2526B625B90E}" type="sibTrans" cxnId="{204E1132-5F5F-4AA1-860A-B7591F6BD004}">
      <dgm:prSet/>
      <dgm:spPr/>
      <dgm:t>
        <a:bodyPr/>
        <a:lstStyle/>
        <a:p>
          <a:endParaRPr lang="en-US"/>
        </a:p>
      </dgm:t>
    </dgm:pt>
    <dgm:pt modelId="{3CB6ED5B-3B28-49A1-B64A-04BA04507066}">
      <dgm:prSet/>
      <dgm:spPr/>
      <dgm:t>
        <a:bodyPr/>
        <a:lstStyle/>
        <a:p>
          <a:r>
            <a:rPr lang="en-US"/>
            <a:t>TFC 85.001(b)</a:t>
          </a:r>
        </a:p>
      </dgm:t>
    </dgm:pt>
    <dgm:pt modelId="{725C1A41-3CF4-41F7-A140-E9E7B77893B7}" type="parTrans" cxnId="{90306737-1236-498E-9C3D-574CF8A62FB0}">
      <dgm:prSet/>
      <dgm:spPr/>
      <dgm:t>
        <a:bodyPr/>
        <a:lstStyle/>
        <a:p>
          <a:endParaRPr lang="en-US"/>
        </a:p>
      </dgm:t>
    </dgm:pt>
    <dgm:pt modelId="{B059B500-1263-437A-BDEC-E22F776BD51C}" type="sibTrans" cxnId="{90306737-1236-498E-9C3D-574CF8A62FB0}">
      <dgm:prSet/>
      <dgm:spPr/>
      <dgm:t>
        <a:bodyPr/>
        <a:lstStyle/>
        <a:p>
          <a:endParaRPr lang="en-US"/>
        </a:p>
      </dgm:t>
    </dgm:pt>
    <dgm:pt modelId="{68C4505D-18CB-44B0-B39C-037A8CAFBDF1}" type="pres">
      <dgm:prSet presAssocID="{9690D9CF-AC89-4C41-8A7F-1CCEF8B1A87F}" presName="linear" presStyleCnt="0">
        <dgm:presLayoutVars>
          <dgm:animLvl val="lvl"/>
          <dgm:resizeHandles val="exact"/>
        </dgm:presLayoutVars>
      </dgm:prSet>
      <dgm:spPr/>
    </dgm:pt>
    <dgm:pt modelId="{90E197DE-081E-4604-B6A5-2C4581A2C9D8}" type="pres">
      <dgm:prSet presAssocID="{B5360151-C7B7-45DA-BF1E-A697D63DAD30}" presName="parentText" presStyleLbl="node1" presStyleIdx="0" presStyleCnt="2">
        <dgm:presLayoutVars>
          <dgm:chMax val="0"/>
          <dgm:bulletEnabled val="1"/>
        </dgm:presLayoutVars>
      </dgm:prSet>
      <dgm:spPr/>
    </dgm:pt>
    <dgm:pt modelId="{E75DF3F9-D5C0-4161-B09C-F69864E47120}" type="pres">
      <dgm:prSet presAssocID="{02BC62B3-739F-4683-B7C7-BAC23DB75572}" presName="spacer" presStyleCnt="0"/>
      <dgm:spPr/>
    </dgm:pt>
    <dgm:pt modelId="{8251E6EA-CBC6-4774-A26A-E4F9C95F6FAE}" type="pres">
      <dgm:prSet presAssocID="{EC65CEEA-7EDA-46C6-A0F7-D9969ABA214D}" presName="parentText" presStyleLbl="node1" presStyleIdx="1" presStyleCnt="2">
        <dgm:presLayoutVars>
          <dgm:chMax val="0"/>
          <dgm:bulletEnabled val="1"/>
        </dgm:presLayoutVars>
      </dgm:prSet>
      <dgm:spPr/>
    </dgm:pt>
    <dgm:pt modelId="{7F9C39DF-5150-472E-99EB-9E2A2274531E}" type="pres">
      <dgm:prSet presAssocID="{EC65CEEA-7EDA-46C6-A0F7-D9969ABA214D}" presName="childText" presStyleLbl="revTx" presStyleIdx="0" presStyleCnt="1">
        <dgm:presLayoutVars>
          <dgm:bulletEnabled val="1"/>
        </dgm:presLayoutVars>
      </dgm:prSet>
      <dgm:spPr/>
    </dgm:pt>
  </dgm:ptLst>
  <dgm:cxnLst>
    <dgm:cxn modelId="{3C437502-2ED0-4FFC-8589-CE63CCDCB651}" type="presOf" srcId="{9690D9CF-AC89-4C41-8A7F-1CCEF8B1A87F}" destId="{68C4505D-18CB-44B0-B39C-037A8CAFBDF1}" srcOrd="0" destOrd="0" presId="urn:microsoft.com/office/officeart/2005/8/layout/vList2"/>
    <dgm:cxn modelId="{D05EA902-E5A5-4A72-BF8C-2CC3071C60AF}" type="presOf" srcId="{EC65CEEA-7EDA-46C6-A0F7-D9969ABA214D}" destId="{8251E6EA-CBC6-4774-A26A-E4F9C95F6FAE}" srcOrd="0" destOrd="0" presId="urn:microsoft.com/office/officeart/2005/8/layout/vList2"/>
    <dgm:cxn modelId="{204E1132-5F5F-4AA1-860A-B7591F6BD004}" srcId="{9690D9CF-AC89-4C41-8A7F-1CCEF8B1A87F}" destId="{EC65CEEA-7EDA-46C6-A0F7-D9969ABA214D}" srcOrd="1" destOrd="0" parTransId="{D34F0CBA-8515-4303-A08F-9D456BA4BA76}" sibTransId="{E2370016-28F3-48F4-8F32-2526B625B90E}"/>
    <dgm:cxn modelId="{90306737-1236-498E-9C3D-574CF8A62FB0}" srcId="{EC65CEEA-7EDA-46C6-A0F7-D9969ABA214D}" destId="{3CB6ED5B-3B28-49A1-B64A-04BA04507066}" srcOrd="0" destOrd="0" parTransId="{725C1A41-3CF4-41F7-A140-E9E7B77893B7}" sibTransId="{B059B500-1263-437A-BDEC-E22F776BD51C}"/>
    <dgm:cxn modelId="{63DDA38D-ED58-4BA7-9EA4-96853EB8DC93}" type="presOf" srcId="{B5360151-C7B7-45DA-BF1E-A697D63DAD30}" destId="{90E197DE-081E-4604-B6A5-2C4581A2C9D8}" srcOrd="0" destOrd="0" presId="urn:microsoft.com/office/officeart/2005/8/layout/vList2"/>
    <dgm:cxn modelId="{75D3F6FA-6DB9-45A4-9C29-137120BDD65B}" srcId="{9690D9CF-AC89-4C41-8A7F-1CCEF8B1A87F}" destId="{B5360151-C7B7-45DA-BF1E-A697D63DAD30}" srcOrd="0" destOrd="0" parTransId="{D87C4F3A-0DCD-44B7-BE2B-4185A37C6E13}" sibTransId="{02BC62B3-739F-4683-B7C7-BAC23DB75572}"/>
    <dgm:cxn modelId="{A2FED3FB-4547-49F2-B7D9-60E91E6570AA}" type="presOf" srcId="{3CB6ED5B-3B28-49A1-B64A-04BA04507066}" destId="{7F9C39DF-5150-472E-99EB-9E2A2274531E}" srcOrd="0" destOrd="0" presId="urn:microsoft.com/office/officeart/2005/8/layout/vList2"/>
    <dgm:cxn modelId="{D5BE7654-1949-4B9A-B72A-278EF2941F2C}" type="presParOf" srcId="{68C4505D-18CB-44B0-B39C-037A8CAFBDF1}" destId="{90E197DE-081E-4604-B6A5-2C4581A2C9D8}" srcOrd="0" destOrd="0" presId="urn:microsoft.com/office/officeart/2005/8/layout/vList2"/>
    <dgm:cxn modelId="{01B42FEC-081D-4CCF-9F87-82E83825A2B0}" type="presParOf" srcId="{68C4505D-18CB-44B0-B39C-037A8CAFBDF1}" destId="{E75DF3F9-D5C0-4161-B09C-F69864E47120}" srcOrd="1" destOrd="0" presId="urn:microsoft.com/office/officeart/2005/8/layout/vList2"/>
    <dgm:cxn modelId="{D3BC88C3-199E-4205-831B-08C32D6CEA98}" type="presParOf" srcId="{68C4505D-18CB-44B0-B39C-037A8CAFBDF1}" destId="{8251E6EA-CBC6-4774-A26A-E4F9C95F6FAE}" srcOrd="2" destOrd="0" presId="urn:microsoft.com/office/officeart/2005/8/layout/vList2"/>
    <dgm:cxn modelId="{6D2D0CDB-BA43-4E7B-B9F8-CC7CA6314780}" type="presParOf" srcId="{68C4505D-18CB-44B0-B39C-037A8CAFBDF1}" destId="{7F9C39DF-5150-472E-99EB-9E2A2274531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7F1DF8-D1A6-46EA-997B-AB0506660E99}" type="doc">
      <dgm:prSet loTypeId="urn:microsoft.com/office/officeart/2009/3/layout/HorizontalOrganizationChart" loCatId="hierarchy" qsTypeId="urn:microsoft.com/office/officeart/2005/8/quickstyle/simple1" qsCatId="simple" csTypeId="urn:microsoft.com/office/officeart/2005/8/colors/colorful2" csCatId="colorful"/>
      <dgm:spPr/>
      <dgm:t>
        <a:bodyPr/>
        <a:lstStyle/>
        <a:p>
          <a:endParaRPr lang="en-US"/>
        </a:p>
      </dgm:t>
    </dgm:pt>
    <dgm:pt modelId="{7ED02987-74C7-42F6-B44C-0F0F86614153}">
      <dgm:prSet/>
      <dgm:spPr/>
      <dgm:t>
        <a:bodyPr/>
        <a:lstStyle/>
        <a:p>
          <a:r>
            <a:rPr lang="en-US" b="0" i="0"/>
            <a:t>Don’t waive findings without careful consideration of the implications</a:t>
          </a:r>
          <a:endParaRPr lang="en-US"/>
        </a:p>
      </dgm:t>
    </dgm:pt>
    <dgm:pt modelId="{3AAB09D4-46C0-44D5-B2E8-7B10C9638EC0}" type="parTrans" cxnId="{32B367AC-4E63-40C2-A371-B2DE55548D91}">
      <dgm:prSet/>
      <dgm:spPr/>
      <dgm:t>
        <a:bodyPr/>
        <a:lstStyle/>
        <a:p>
          <a:endParaRPr lang="en-US"/>
        </a:p>
      </dgm:t>
    </dgm:pt>
    <dgm:pt modelId="{6256487A-3ABF-4FED-845D-072672CFF093}" type="sibTrans" cxnId="{32B367AC-4E63-40C2-A371-B2DE55548D91}">
      <dgm:prSet/>
      <dgm:spPr/>
      <dgm:t>
        <a:bodyPr/>
        <a:lstStyle/>
        <a:p>
          <a:endParaRPr lang="en-US"/>
        </a:p>
      </dgm:t>
    </dgm:pt>
    <dgm:pt modelId="{5221786F-1728-4C50-97DF-0E112F7D2CC2}">
      <dgm:prSet/>
      <dgm:spPr/>
      <dgm:t>
        <a:bodyPr/>
        <a:lstStyle/>
        <a:p>
          <a:r>
            <a:rPr lang="en-US" b="0" i="0"/>
            <a:t>TFC does NOT allow mutual POs</a:t>
          </a:r>
          <a:endParaRPr lang="en-US"/>
        </a:p>
      </dgm:t>
    </dgm:pt>
    <dgm:pt modelId="{44AF6BA7-2637-408F-AE64-771B862CAE08}" type="parTrans" cxnId="{EE466A74-656F-4321-9085-30FE9CE89BAF}">
      <dgm:prSet/>
      <dgm:spPr/>
      <dgm:t>
        <a:bodyPr/>
        <a:lstStyle/>
        <a:p>
          <a:endParaRPr lang="en-US"/>
        </a:p>
      </dgm:t>
    </dgm:pt>
    <dgm:pt modelId="{6D136453-5EDA-4818-AB6A-FBEBED4A47CB}" type="sibTrans" cxnId="{EE466A74-656F-4321-9085-30FE9CE89BAF}">
      <dgm:prSet/>
      <dgm:spPr/>
      <dgm:t>
        <a:bodyPr/>
        <a:lstStyle/>
        <a:p>
          <a:endParaRPr lang="en-US"/>
        </a:p>
      </dgm:t>
    </dgm:pt>
    <dgm:pt modelId="{480C411A-6FE3-4830-9A0D-39C3E5E1A1A9}">
      <dgm:prSet/>
      <dgm:spPr/>
      <dgm:t>
        <a:bodyPr/>
        <a:lstStyle/>
        <a:p>
          <a:r>
            <a:rPr lang="en-US" b="0" i="0"/>
            <a:t>Decrease violations, increase safety:</a:t>
          </a:r>
          <a:endParaRPr lang="en-US"/>
        </a:p>
      </dgm:t>
    </dgm:pt>
    <dgm:pt modelId="{C9A05FAD-B8C0-478B-85CF-E6E462C0F747}" type="parTrans" cxnId="{F30954C5-BF3D-49F8-9691-F8C648D02138}">
      <dgm:prSet/>
      <dgm:spPr/>
      <dgm:t>
        <a:bodyPr/>
        <a:lstStyle/>
        <a:p>
          <a:endParaRPr lang="en-US"/>
        </a:p>
      </dgm:t>
    </dgm:pt>
    <dgm:pt modelId="{E5E15EB4-9E8A-40AF-98BD-D6FC4D2F9672}" type="sibTrans" cxnId="{F30954C5-BF3D-49F8-9691-F8C648D02138}">
      <dgm:prSet/>
      <dgm:spPr/>
      <dgm:t>
        <a:bodyPr/>
        <a:lstStyle/>
        <a:p>
          <a:endParaRPr lang="en-US"/>
        </a:p>
      </dgm:t>
    </dgm:pt>
    <dgm:pt modelId="{B4AA8AFB-F688-4063-85B3-84BC78E2537C}">
      <dgm:prSet/>
      <dgm:spPr/>
      <dgm:t>
        <a:bodyPr/>
        <a:lstStyle/>
        <a:p>
          <a:r>
            <a:rPr lang="en-US" b="0" i="0"/>
            <a:t>Don’t let the Respondent leave court without being served</a:t>
          </a:r>
          <a:endParaRPr lang="en-US"/>
        </a:p>
      </dgm:t>
    </dgm:pt>
    <dgm:pt modelId="{E69E7102-651D-4595-B005-12309B687526}" type="parTrans" cxnId="{CEF4F665-5AED-484E-9536-DF9CD8014AC2}">
      <dgm:prSet/>
      <dgm:spPr/>
      <dgm:t>
        <a:bodyPr/>
        <a:lstStyle/>
        <a:p>
          <a:endParaRPr lang="en-US"/>
        </a:p>
      </dgm:t>
    </dgm:pt>
    <dgm:pt modelId="{2A5A4227-D72B-40A5-8569-D47D90B39DCB}" type="sibTrans" cxnId="{CEF4F665-5AED-484E-9536-DF9CD8014AC2}">
      <dgm:prSet/>
      <dgm:spPr/>
      <dgm:t>
        <a:bodyPr/>
        <a:lstStyle/>
        <a:p>
          <a:endParaRPr lang="en-US"/>
        </a:p>
      </dgm:t>
    </dgm:pt>
    <dgm:pt modelId="{7B31871D-7329-4F7E-9C36-506EFAA3EB77}">
      <dgm:prSet/>
      <dgm:spPr/>
      <dgm:t>
        <a:bodyPr/>
        <a:lstStyle/>
        <a:p>
          <a:r>
            <a:rPr lang="en-US" b="0" i="0"/>
            <a:t>Explain the PO to pro se Respondent thoroughly</a:t>
          </a:r>
          <a:endParaRPr lang="en-US"/>
        </a:p>
      </dgm:t>
    </dgm:pt>
    <dgm:pt modelId="{FA1EE779-5212-4116-817E-E2E79BE33ECF}" type="parTrans" cxnId="{2E5F9304-5D5A-4C81-8DF7-2E7DC6C57E6A}">
      <dgm:prSet/>
      <dgm:spPr/>
      <dgm:t>
        <a:bodyPr/>
        <a:lstStyle/>
        <a:p>
          <a:endParaRPr lang="en-US"/>
        </a:p>
      </dgm:t>
    </dgm:pt>
    <dgm:pt modelId="{E3720D45-33BE-4ECB-8D3C-5D14D76BF4A7}" type="sibTrans" cxnId="{2E5F9304-5D5A-4C81-8DF7-2E7DC6C57E6A}">
      <dgm:prSet/>
      <dgm:spPr/>
      <dgm:t>
        <a:bodyPr/>
        <a:lstStyle/>
        <a:p>
          <a:endParaRPr lang="en-US"/>
        </a:p>
      </dgm:t>
    </dgm:pt>
    <dgm:pt modelId="{69E25BBE-0089-4937-AEED-D4E72583BB94}">
      <dgm:prSet/>
      <dgm:spPr/>
      <dgm:t>
        <a:bodyPr/>
        <a:lstStyle/>
        <a:p>
          <a:r>
            <a:rPr lang="en-US" b="0" i="0"/>
            <a:t>Enforce POs civilly and criminally</a:t>
          </a:r>
          <a:endParaRPr lang="en-US"/>
        </a:p>
      </dgm:t>
    </dgm:pt>
    <dgm:pt modelId="{F093FFAE-B42C-4AB5-9C5F-6DDE9EE68CB4}" type="parTrans" cxnId="{0DD59D92-1782-4AF6-A8C0-B40EA8648F84}">
      <dgm:prSet/>
      <dgm:spPr/>
      <dgm:t>
        <a:bodyPr/>
        <a:lstStyle/>
        <a:p>
          <a:endParaRPr lang="en-US"/>
        </a:p>
      </dgm:t>
    </dgm:pt>
    <dgm:pt modelId="{C65C6D3F-8A98-4744-AB2E-0BF98AC82F41}" type="sibTrans" cxnId="{0DD59D92-1782-4AF6-A8C0-B40EA8648F84}">
      <dgm:prSet/>
      <dgm:spPr/>
      <dgm:t>
        <a:bodyPr/>
        <a:lstStyle/>
        <a:p>
          <a:endParaRPr lang="en-US"/>
        </a:p>
      </dgm:t>
    </dgm:pt>
    <dgm:pt modelId="{F7872F09-B2DC-410A-BAF3-173981EFCBCC}" type="pres">
      <dgm:prSet presAssocID="{597F1DF8-D1A6-46EA-997B-AB0506660E99}" presName="hierChild1" presStyleCnt="0">
        <dgm:presLayoutVars>
          <dgm:orgChart val="1"/>
          <dgm:chPref val="1"/>
          <dgm:dir/>
          <dgm:animOne val="branch"/>
          <dgm:animLvl val="lvl"/>
          <dgm:resizeHandles/>
        </dgm:presLayoutVars>
      </dgm:prSet>
      <dgm:spPr/>
    </dgm:pt>
    <dgm:pt modelId="{57F9A6E6-03B5-4346-90FF-66AEF85FA07C}" type="pres">
      <dgm:prSet presAssocID="{7ED02987-74C7-42F6-B44C-0F0F86614153}" presName="hierRoot1" presStyleCnt="0">
        <dgm:presLayoutVars>
          <dgm:hierBranch val="init"/>
        </dgm:presLayoutVars>
      </dgm:prSet>
      <dgm:spPr/>
    </dgm:pt>
    <dgm:pt modelId="{EC703246-3F08-4EC9-AEA1-131C758CCFDC}" type="pres">
      <dgm:prSet presAssocID="{7ED02987-74C7-42F6-B44C-0F0F86614153}" presName="rootComposite1" presStyleCnt="0"/>
      <dgm:spPr/>
    </dgm:pt>
    <dgm:pt modelId="{851DA4BB-D81F-4CC0-8F1B-0D3CA2592548}" type="pres">
      <dgm:prSet presAssocID="{7ED02987-74C7-42F6-B44C-0F0F86614153}" presName="rootText1" presStyleLbl="node0" presStyleIdx="0" presStyleCnt="4">
        <dgm:presLayoutVars>
          <dgm:chPref val="3"/>
        </dgm:presLayoutVars>
      </dgm:prSet>
      <dgm:spPr/>
    </dgm:pt>
    <dgm:pt modelId="{8C0341B3-EAD4-43C4-ADD3-3AF0896C4EAA}" type="pres">
      <dgm:prSet presAssocID="{7ED02987-74C7-42F6-B44C-0F0F86614153}" presName="rootConnector1" presStyleLbl="node1" presStyleIdx="0" presStyleCnt="0"/>
      <dgm:spPr/>
    </dgm:pt>
    <dgm:pt modelId="{9AF0F63E-EFF2-4293-B6B6-B99BC6D4CDF2}" type="pres">
      <dgm:prSet presAssocID="{7ED02987-74C7-42F6-B44C-0F0F86614153}" presName="hierChild2" presStyleCnt="0"/>
      <dgm:spPr/>
    </dgm:pt>
    <dgm:pt modelId="{AA71FA22-8003-4BE6-BF26-D236CA1EB441}" type="pres">
      <dgm:prSet presAssocID="{7ED02987-74C7-42F6-B44C-0F0F86614153}" presName="hierChild3" presStyleCnt="0"/>
      <dgm:spPr/>
    </dgm:pt>
    <dgm:pt modelId="{69DDAC4E-D716-4C7F-841B-37B50DD9084B}" type="pres">
      <dgm:prSet presAssocID="{5221786F-1728-4C50-97DF-0E112F7D2CC2}" presName="hierRoot1" presStyleCnt="0">
        <dgm:presLayoutVars>
          <dgm:hierBranch val="init"/>
        </dgm:presLayoutVars>
      </dgm:prSet>
      <dgm:spPr/>
    </dgm:pt>
    <dgm:pt modelId="{F5C1E38D-AA63-4D17-9892-915787DF5BB7}" type="pres">
      <dgm:prSet presAssocID="{5221786F-1728-4C50-97DF-0E112F7D2CC2}" presName="rootComposite1" presStyleCnt="0"/>
      <dgm:spPr/>
    </dgm:pt>
    <dgm:pt modelId="{74F0591F-01FE-4459-B351-2236C4621FFA}" type="pres">
      <dgm:prSet presAssocID="{5221786F-1728-4C50-97DF-0E112F7D2CC2}" presName="rootText1" presStyleLbl="node0" presStyleIdx="1" presStyleCnt="4">
        <dgm:presLayoutVars>
          <dgm:chPref val="3"/>
        </dgm:presLayoutVars>
      </dgm:prSet>
      <dgm:spPr/>
    </dgm:pt>
    <dgm:pt modelId="{2833BD4A-B6E8-4B43-A7B9-E2EC3BE7DCF4}" type="pres">
      <dgm:prSet presAssocID="{5221786F-1728-4C50-97DF-0E112F7D2CC2}" presName="rootConnector1" presStyleLbl="node1" presStyleIdx="0" presStyleCnt="0"/>
      <dgm:spPr/>
    </dgm:pt>
    <dgm:pt modelId="{C170AFE6-33C4-4FD5-80E8-ED5E8A1A0D83}" type="pres">
      <dgm:prSet presAssocID="{5221786F-1728-4C50-97DF-0E112F7D2CC2}" presName="hierChild2" presStyleCnt="0"/>
      <dgm:spPr/>
    </dgm:pt>
    <dgm:pt modelId="{FCF4136A-5C4D-497C-8C6D-D685A8E59E16}" type="pres">
      <dgm:prSet presAssocID="{5221786F-1728-4C50-97DF-0E112F7D2CC2}" presName="hierChild3" presStyleCnt="0"/>
      <dgm:spPr/>
    </dgm:pt>
    <dgm:pt modelId="{7DEB9E82-6357-4488-A8FD-00B04478A3EF}" type="pres">
      <dgm:prSet presAssocID="{480C411A-6FE3-4830-9A0D-39C3E5E1A1A9}" presName="hierRoot1" presStyleCnt="0">
        <dgm:presLayoutVars>
          <dgm:hierBranch val="init"/>
        </dgm:presLayoutVars>
      </dgm:prSet>
      <dgm:spPr/>
    </dgm:pt>
    <dgm:pt modelId="{7FC8C1EE-191C-4D03-B8CC-C737535634E1}" type="pres">
      <dgm:prSet presAssocID="{480C411A-6FE3-4830-9A0D-39C3E5E1A1A9}" presName="rootComposite1" presStyleCnt="0"/>
      <dgm:spPr/>
    </dgm:pt>
    <dgm:pt modelId="{A0CEA439-C7DD-4372-B0B7-E81298BD4DA1}" type="pres">
      <dgm:prSet presAssocID="{480C411A-6FE3-4830-9A0D-39C3E5E1A1A9}" presName="rootText1" presStyleLbl="node0" presStyleIdx="2" presStyleCnt="4">
        <dgm:presLayoutVars>
          <dgm:chPref val="3"/>
        </dgm:presLayoutVars>
      </dgm:prSet>
      <dgm:spPr/>
    </dgm:pt>
    <dgm:pt modelId="{1C523029-4C49-4CEB-B1B8-2F0D90DAA741}" type="pres">
      <dgm:prSet presAssocID="{480C411A-6FE3-4830-9A0D-39C3E5E1A1A9}" presName="rootConnector1" presStyleLbl="node1" presStyleIdx="0" presStyleCnt="0"/>
      <dgm:spPr/>
    </dgm:pt>
    <dgm:pt modelId="{7E9F0523-9332-4602-82FB-B94EC2E5BA38}" type="pres">
      <dgm:prSet presAssocID="{480C411A-6FE3-4830-9A0D-39C3E5E1A1A9}" presName="hierChild2" presStyleCnt="0"/>
      <dgm:spPr/>
    </dgm:pt>
    <dgm:pt modelId="{FC1884D2-5AE3-4145-AABF-988BDB3AF55A}" type="pres">
      <dgm:prSet presAssocID="{E69E7102-651D-4595-B005-12309B687526}" presName="Name64" presStyleLbl="parChTrans1D2" presStyleIdx="0" presStyleCnt="2"/>
      <dgm:spPr/>
    </dgm:pt>
    <dgm:pt modelId="{8D268F3D-7ABA-4F37-B257-12ED7DDF2C87}" type="pres">
      <dgm:prSet presAssocID="{B4AA8AFB-F688-4063-85B3-84BC78E2537C}" presName="hierRoot2" presStyleCnt="0">
        <dgm:presLayoutVars>
          <dgm:hierBranch val="init"/>
        </dgm:presLayoutVars>
      </dgm:prSet>
      <dgm:spPr/>
    </dgm:pt>
    <dgm:pt modelId="{97162E65-287A-4495-A957-A399A9B62BE1}" type="pres">
      <dgm:prSet presAssocID="{B4AA8AFB-F688-4063-85B3-84BC78E2537C}" presName="rootComposite" presStyleCnt="0"/>
      <dgm:spPr/>
    </dgm:pt>
    <dgm:pt modelId="{A668864B-961E-41F9-A8E2-9FEE843FC4FE}" type="pres">
      <dgm:prSet presAssocID="{B4AA8AFB-F688-4063-85B3-84BC78E2537C}" presName="rootText" presStyleLbl="node2" presStyleIdx="0" presStyleCnt="2">
        <dgm:presLayoutVars>
          <dgm:chPref val="3"/>
        </dgm:presLayoutVars>
      </dgm:prSet>
      <dgm:spPr/>
    </dgm:pt>
    <dgm:pt modelId="{7A201FCA-36F0-4F87-952C-0CF54CD46878}" type="pres">
      <dgm:prSet presAssocID="{B4AA8AFB-F688-4063-85B3-84BC78E2537C}" presName="rootConnector" presStyleLbl="node2" presStyleIdx="0" presStyleCnt="2"/>
      <dgm:spPr/>
    </dgm:pt>
    <dgm:pt modelId="{57B00AA0-BA45-45B5-B78B-0B76498AD509}" type="pres">
      <dgm:prSet presAssocID="{B4AA8AFB-F688-4063-85B3-84BC78E2537C}" presName="hierChild4" presStyleCnt="0"/>
      <dgm:spPr/>
    </dgm:pt>
    <dgm:pt modelId="{6607FE5F-1BB9-4F4D-AFA2-C7680062C7A2}" type="pres">
      <dgm:prSet presAssocID="{B4AA8AFB-F688-4063-85B3-84BC78E2537C}" presName="hierChild5" presStyleCnt="0"/>
      <dgm:spPr/>
    </dgm:pt>
    <dgm:pt modelId="{8EF4BA14-5AFE-411F-9292-16E5746B9082}" type="pres">
      <dgm:prSet presAssocID="{FA1EE779-5212-4116-817E-E2E79BE33ECF}" presName="Name64" presStyleLbl="parChTrans1D2" presStyleIdx="1" presStyleCnt="2"/>
      <dgm:spPr/>
    </dgm:pt>
    <dgm:pt modelId="{7869386A-33CF-441F-A0F8-C26F8AD38F93}" type="pres">
      <dgm:prSet presAssocID="{7B31871D-7329-4F7E-9C36-506EFAA3EB77}" presName="hierRoot2" presStyleCnt="0">
        <dgm:presLayoutVars>
          <dgm:hierBranch val="init"/>
        </dgm:presLayoutVars>
      </dgm:prSet>
      <dgm:spPr/>
    </dgm:pt>
    <dgm:pt modelId="{5461363E-9997-4C17-B241-DB2A2FC298D3}" type="pres">
      <dgm:prSet presAssocID="{7B31871D-7329-4F7E-9C36-506EFAA3EB77}" presName="rootComposite" presStyleCnt="0"/>
      <dgm:spPr/>
    </dgm:pt>
    <dgm:pt modelId="{406BEE7B-1D07-4046-9DEE-2D317B03E9F3}" type="pres">
      <dgm:prSet presAssocID="{7B31871D-7329-4F7E-9C36-506EFAA3EB77}" presName="rootText" presStyleLbl="node2" presStyleIdx="1" presStyleCnt="2">
        <dgm:presLayoutVars>
          <dgm:chPref val="3"/>
        </dgm:presLayoutVars>
      </dgm:prSet>
      <dgm:spPr/>
    </dgm:pt>
    <dgm:pt modelId="{36413D0C-E81D-4A26-A806-35368AB1E02A}" type="pres">
      <dgm:prSet presAssocID="{7B31871D-7329-4F7E-9C36-506EFAA3EB77}" presName="rootConnector" presStyleLbl="node2" presStyleIdx="1" presStyleCnt="2"/>
      <dgm:spPr/>
    </dgm:pt>
    <dgm:pt modelId="{DC73E534-0A93-452E-ABCC-279014DAA44E}" type="pres">
      <dgm:prSet presAssocID="{7B31871D-7329-4F7E-9C36-506EFAA3EB77}" presName="hierChild4" presStyleCnt="0"/>
      <dgm:spPr/>
    </dgm:pt>
    <dgm:pt modelId="{ACE43BE6-35BE-41C7-B024-73FD48DCBD14}" type="pres">
      <dgm:prSet presAssocID="{7B31871D-7329-4F7E-9C36-506EFAA3EB77}" presName="hierChild5" presStyleCnt="0"/>
      <dgm:spPr/>
    </dgm:pt>
    <dgm:pt modelId="{CD08E273-E15C-49A4-96CD-3DE48DA047DD}" type="pres">
      <dgm:prSet presAssocID="{480C411A-6FE3-4830-9A0D-39C3E5E1A1A9}" presName="hierChild3" presStyleCnt="0"/>
      <dgm:spPr/>
    </dgm:pt>
    <dgm:pt modelId="{CAC225E2-20D7-4BE1-8F45-3D48F6B124B0}" type="pres">
      <dgm:prSet presAssocID="{69E25BBE-0089-4937-AEED-D4E72583BB94}" presName="hierRoot1" presStyleCnt="0">
        <dgm:presLayoutVars>
          <dgm:hierBranch val="init"/>
        </dgm:presLayoutVars>
      </dgm:prSet>
      <dgm:spPr/>
    </dgm:pt>
    <dgm:pt modelId="{3665F039-3D02-4549-A7F3-E400F082D00E}" type="pres">
      <dgm:prSet presAssocID="{69E25BBE-0089-4937-AEED-D4E72583BB94}" presName="rootComposite1" presStyleCnt="0"/>
      <dgm:spPr/>
    </dgm:pt>
    <dgm:pt modelId="{8D4B4AA6-0CB6-4C78-9847-3250B56B6672}" type="pres">
      <dgm:prSet presAssocID="{69E25BBE-0089-4937-AEED-D4E72583BB94}" presName="rootText1" presStyleLbl="node0" presStyleIdx="3" presStyleCnt="4">
        <dgm:presLayoutVars>
          <dgm:chPref val="3"/>
        </dgm:presLayoutVars>
      </dgm:prSet>
      <dgm:spPr/>
    </dgm:pt>
    <dgm:pt modelId="{2F40C770-095B-45FE-821D-EFD40C708EF2}" type="pres">
      <dgm:prSet presAssocID="{69E25BBE-0089-4937-AEED-D4E72583BB94}" presName="rootConnector1" presStyleLbl="node1" presStyleIdx="0" presStyleCnt="0"/>
      <dgm:spPr/>
    </dgm:pt>
    <dgm:pt modelId="{920617D2-DE61-47AD-B573-5EA8112ADD0D}" type="pres">
      <dgm:prSet presAssocID="{69E25BBE-0089-4937-AEED-D4E72583BB94}" presName="hierChild2" presStyleCnt="0"/>
      <dgm:spPr/>
    </dgm:pt>
    <dgm:pt modelId="{4727E8B3-73F3-4C8E-8AB2-F5079FB0FCFF}" type="pres">
      <dgm:prSet presAssocID="{69E25BBE-0089-4937-AEED-D4E72583BB94}" presName="hierChild3" presStyleCnt="0"/>
      <dgm:spPr/>
    </dgm:pt>
  </dgm:ptLst>
  <dgm:cxnLst>
    <dgm:cxn modelId="{78F48001-8185-4F68-898D-2C7E25738EB3}" type="presOf" srcId="{7B31871D-7329-4F7E-9C36-506EFAA3EB77}" destId="{406BEE7B-1D07-4046-9DEE-2D317B03E9F3}" srcOrd="0" destOrd="0" presId="urn:microsoft.com/office/officeart/2009/3/layout/HorizontalOrganizationChart"/>
    <dgm:cxn modelId="{2E5F9304-5D5A-4C81-8DF7-2E7DC6C57E6A}" srcId="{480C411A-6FE3-4830-9A0D-39C3E5E1A1A9}" destId="{7B31871D-7329-4F7E-9C36-506EFAA3EB77}" srcOrd="1" destOrd="0" parTransId="{FA1EE779-5212-4116-817E-E2E79BE33ECF}" sibTransId="{E3720D45-33BE-4ECB-8D3C-5D14D76BF4A7}"/>
    <dgm:cxn modelId="{FAFEE734-D61F-40AB-AE08-E8571DAF5799}" type="presOf" srcId="{FA1EE779-5212-4116-817E-E2E79BE33ECF}" destId="{8EF4BA14-5AFE-411F-9292-16E5746B9082}" srcOrd="0" destOrd="0" presId="urn:microsoft.com/office/officeart/2009/3/layout/HorizontalOrganizationChart"/>
    <dgm:cxn modelId="{4D0D5F37-B44A-4818-A28C-D34F6600FB00}" type="presOf" srcId="{B4AA8AFB-F688-4063-85B3-84BC78E2537C}" destId="{7A201FCA-36F0-4F87-952C-0CF54CD46878}" srcOrd="1" destOrd="0" presId="urn:microsoft.com/office/officeart/2009/3/layout/HorizontalOrganizationChart"/>
    <dgm:cxn modelId="{9B298139-2C51-409F-9CB8-73B484DF94EA}" type="presOf" srcId="{480C411A-6FE3-4830-9A0D-39C3E5E1A1A9}" destId="{1C523029-4C49-4CEB-B1B8-2F0D90DAA741}" srcOrd="1" destOrd="0" presId="urn:microsoft.com/office/officeart/2009/3/layout/HorizontalOrganizationChart"/>
    <dgm:cxn modelId="{CEF4F665-5AED-484E-9536-DF9CD8014AC2}" srcId="{480C411A-6FE3-4830-9A0D-39C3E5E1A1A9}" destId="{B4AA8AFB-F688-4063-85B3-84BC78E2537C}" srcOrd="0" destOrd="0" parTransId="{E69E7102-651D-4595-B005-12309B687526}" sibTransId="{2A5A4227-D72B-40A5-8569-D47D90B39DCB}"/>
    <dgm:cxn modelId="{EE466A74-656F-4321-9085-30FE9CE89BAF}" srcId="{597F1DF8-D1A6-46EA-997B-AB0506660E99}" destId="{5221786F-1728-4C50-97DF-0E112F7D2CC2}" srcOrd="1" destOrd="0" parTransId="{44AF6BA7-2637-408F-AE64-771B862CAE08}" sibTransId="{6D136453-5EDA-4818-AB6A-FBEBED4A47CB}"/>
    <dgm:cxn modelId="{33C4C158-9C0E-4727-B770-A253B4F97BE5}" type="presOf" srcId="{7B31871D-7329-4F7E-9C36-506EFAA3EB77}" destId="{36413D0C-E81D-4A26-A806-35368AB1E02A}" srcOrd="1" destOrd="0" presId="urn:microsoft.com/office/officeart/2009/3/layout/HorizontalOrganizationChart"/>
    <dgm:cxn modelId="{90DB9659-652F-4605-9C17-4F3A24E97A59}" type="presOf" srcId="{5221786F-1728-4C50-97DF-0E112F7D2CC2}" destId="{74F0591F-01FE-4459-B351-2236C4621FFA}" srcOrd="0" destOrd="0" presId="urn:microsoft.com/office/officeart/2009/3/layout/HorizontalOrganizationChart"/>
    <dgm:cxn modelId="{0DD59D92-1782-4AF6-A8C0-B40EA8648F84}" srcId="{597F1DF8-D1A6-46EA-997B-AB0506660E99}" destId="{69E25BBE-0089-4937-AEED-D4E72583BB94}" srcOrd="3" destOrd="0" parTransId="{F093FFAE-B42C-4AB5-9C5F-6DDE9EE68CB4}" sibTransId="{C65C6D3F-8A98-4744-AB2E-0BF98AC82F41}"/>
    <dgm:cxn modelId="{F89564A5-3D81-4EC4-A656-33CFD57D3147}" type="presOf" srcId="{E69E7102-651D-4595-B005-12309B687526}" destId="{FC1884D2-5AE3-4145-AABF-988BDB3AF55A}" srcOrd="0" destOrd="0" presId="urn:microsoft.com/office/officeart/2009/3/layout/HorizontalOrganizationChart"/>
    <dgm:cxn modelId="{06C3F8A6-EF88-43A2-8154-351E5543FE81}" type="presOf" srcId="{69E25BBE-0089-4937-AEED-D4E72583BB94}" destId="{8D4B4AA6-0CB6-4C78-9847-3250B56B6672}" srcOrd="0" destOrd="0" presId="urn:microsoft.com/office/officeart/2009/3/layout/HorizontalOrganizationChart"/>
    <dgm:cxn modelId="{32B367AC-4E63-40C2-A371-B2DE55548D91}" srcId="{597F1DF8-D1A6-46EA-997B-AB0506660E99}" destId="{7ED02987-74C7-42F6-B44C-0F0F86614153}" srcOrd="0" destOrd="0" parTransId="{3AAB09D4-46C0-44D5-B2E8-7B10C9638EC0}" sibTransId="{6256487A-3ABF-4FED-845D-072672CFF093}"/>
    <dgm:cxn modelId="{80181BB2-1E42-4AE9-8DE8-21F725B7D1A6}" type="presOf" srcId="{480C411A-6FE3-4830-9A0D-39C3E5E1A1A9}" destId="{A0CEA439-C7DD-4372-B0B7-E81298BD4DA1}" srcOrd="0" destOrd="0" presId="urn:microsoft.com/office/officeart/2009/3/layout/HorizontalOrganizationChart"/>
    <dgm:cxn modelId="{EDC379B2-6A9F-4999-B66C-B38A0B47CF39}" type="presOf" srcId="{5221786F-1728-4C50-97DF-0E112F7D2CC2}" destId="{2833BD4A-B6E8-4B43-A7B9-E2EC3BE7DCF4}" srcOrd="1" destOrd="0" presId="urn:microsoft.com/office/officeart/2009/3/layout/HorizontalOrganizationChart"/>
    <dgm:cxn modelId="{9EDED8B6-F907-4FD6-9DEB-12562FBAACD7}" type="presOf" srcId="{7ED02987-74C7-42F6-B44C-0F0F86614153}" destId="{851DA4BB-D81F-4CC0-8F1B-0D3CA2592548}" srcOrd="0" destOrd="0" presId="urn:microsoft.com/office/officeart/2009/3/layout/HorizontalOrganizationChart"/>
    <dgm:cxn modelId="{706A26BB-B804-4B11-AB6B-8737EB840FEE}" type="presOf" srcId="{597F1DF8-D1A6-46EA-997B-AB0506660E99}" destId="{F7872F09-B2DC-410A-BAF3-173981EFCBCC}" srcOrd="0" destOrd="0" presId="urn:microsoft.com/office/officeart/2009/3/layout/HorizontalOrganizationChart"/>
    <dgm:cxn modelId="{F30954C5-BF3D-49F8-9691-F8C648D02138}" srcId="{597F1DF8-D1A6-46EA-997B-AB0506660E99}" destId="{480C411A-6FE3-4830-9A0D-39C3E5E1A1A9}" srcOrd="2" destOrd="0" parTransId="{C9A05FAD-B8C0-478B-85CF-E6E462C0F747}" sibTransId="{E5E15EB4-9E8A-40AF-98BD-D6FC4D2F9672}"/>
    <dgm:cxn modelId="{130508CC-5AB3-4CED-9CDB-1BFC2B9F361B}" type="presOf" srcId="{69E25BBE-0089-4937-AEED-D4E72583BB94}" destId="{2F40C770-095B-45FE-821D-EFD40C708EF2}" srcOrd="1" destOrd="0" presId="urn:microsoft.com/office/officeart/2009/3/layout/HorizontalOrganizationChart"/>
    <dgm:cxn modelId="{51A16DD9-EB02-4AC5-8BDD-38BC8EC510D9}" type="presOf" srcId="{B4AA8AFB-F688-4063-85B3-84BC78E2537C}" destId="{A668864B-961E-41F9-A8E2-9FEE843FC4FE}" srcOrd="0" destOrd="0" presId="urn:microsoft.com/office/officeart/2009/3/layout/HorizontalOrganizationChart"/>
    <dgm:cxn modelId="{96F7D5E4-AE61-4801-9A91-B0A348961E72}" type="presOf" srcId="{7ED02987-74C7-42F6-B44C-0F0F86614153}" destId="{8C0341B3-EAD4-43C4-ADD3-3AF0896C4EAA}" srcOrd="1" destOrd="0" presId="urn:microsoft.com/office/officeart/2009/3/layout/HorizontalOrganizationChart"/>
    <dgm:cxn modelId="{F8A6CD71-8A19-432A-9F62-0FBB809E4B4E}" type="presParOf" srcId="{F7872F09-B2DC-410A-BAF3-173981EFCBCC}" destId="{57F9A6E6-03B5-4346-90FF-66AEF85FA07C}" srcOrd="0" destOrd="0" presId="urn:microsoft.com/office/officeart/2009/3/layout/HorizontalOrganizationChart"/>
    <dgm:cxn modelId="{B9D2A97B-8ACE-42E2-8E55-73ACBE03CD81}" type="presParOf" srcId="{57F9A6E6-03B5-4346-90FF-66AEF85FA07C}" destId="{EC703246-3F08-4EC9-AEA1-131C758CCFDC}" srcOrd="0" destOrd="0" presId="urn:microsoft.com/office/officeart/2009/3/layout/HorizontalOrganizationChart"/>
    <dgm:cxn modelId="{8523053E-67A9-4659-8B44-536BB09D1641}" type="presParOf" srcId="{EC703246-3F08-4EC9-AEA1-131C758CCFDC}" destId="{851DA4BB-D81F-4CC0-8F1B-0D3CA2592548}" srcOrd="0" destOrd="0" presId="urn:microsoft.com/office/officeart/2009/3/layout/HorizontalOrganizationChart"/>
    <dgm:cxn modelId="{0B0E8A38-7148-4479-9BCE-05CCC4CD3790}" type="presParOf" srcId="{EC703246-3F08-4EC9-AEA1-131C758CCFDC}" destId="{8C0341B3-EAD4-43C4-ADD3-3AF0896C4EAA}" srcOrd="1" destOrd="0" presId="urn:microsoft.com/office/officeart/2009/3/layout/HorizontalOrganizationChart"/>
    <dgm:cxn modelId="{22AA6562-BE53-4CFE-864A-F237C168BDE3}" type="presParOf" srcId="{57F9A6E6-03B5-4346-90FF-66AEF85FA07C}" destId="{9AF0F63E-EFF2-4293-B6B6-B99BC6D4CDF2}" srcOrd="1" destOrd="0" presId="urn:microsoft.com/office/officeart/2009/3/layout/HorizontalOrganizationChart"/>
    <dgm:cxn modelId="{39646084-4B0C-44DC-8D2E-B6704E147C2F}" type="presParOf" srcId="{57F9A6E6-03B5-4346-90FF-66AEF85FA07C}" destId="{AA71FA22-8003-4BE6-BF26-D236CA1EB441}" srcOrd="2" destOrd="0" presId="urn:microsoft.com/office/officeart/2009/3/layout/HorizontalOrganizationChart"/>
    <dgm:cxn modelId="{2A7087A5-09FD-4C89-B982-73565DDECE74}" type="presParOf" srcId="{F7872F09-B2DC-410A-BAF3-173981EFCBCC}" destId="{69DDAC4E-D716-4C7F-841B-37B50DD9084B}" srcOrd="1" destOrd="0" presId="urn:microsoft.com/office/officeart/2009/3/layout/HorizontalOrganizationChart"/>
    <dgm:cxn modelId="{012C54AB-BE76-46BC-8F2C-CA8517DB1698}" type="presParOf" srcId="{69DDAC4E-D716-4C7F-841B-37B50DD9084B}" destId="{F5C1E38D-AA63-4D17-9892-915787DF5BB7}" srcOrd="0" destOrd="0" presId="urn:microsoft.com/office/officeart/2009/3/layout/HorizontalOrganizationChart"/>
    <dgm:cxn modelId="{16B03958-0B01-4AE7-9406-04A5E2403257}" type="presParOf" srcId="{F5C1E38D-AA63-4D17-9892-915787DF5BB7}" destId="{74F0591F-01FE-4459-B351-2236C4621FFA}" srcOrd="0" destOrd="0" presId="urn:microsoft.com/office/officeart/2009/3/layout/HorizontalOrganizationChart"/>
    <dgm:cxn modelId="{E40CC8E2-1E61-48B8-A16B-18CFB027F8BD}" type="presParOf" srcId="{F5C1E38D-AA63-4D17-9892-915787DF5BB7}" destId="{2833BD4A-B6E8-4B43-A7B9-E2EC3BE7DCF4}" srcOrd="1" destOrd="0" presId="urn:microsoft.com/office/officeart/2009/3/layout/HorizontalOrganizationChart"/>
    <dgm:cxn modelId="{80B8C5C7-A103-40F5-B02C-67D69EEED75B}" type="presParOf" srcId="{69DDAC4E-D716-4C7F-841B-37B50DD9084B}" destId="{C170AFE6-33C4-4FD5-80E8-ED5E8A1A0D83}" srcOrd="1" destOrd="0" presId="urn:microsoft.com/office/officeart/2009/3/layout/HorizontalOrganizationChart"/>
    <dgm:cxn modelId="{90AED389-1413-4B39-97DC-50B24D421722}" type="presParOf" srcId="{69DDAC4E-D716-4C7F-841B-37B50DD9084B}" destId="{FCF4136A-5C4D-497C-8C6D-D685A8E59E16}" srcOrd="2" destOrd="0" presId="urn:microsoft.com/office/officeart/2009/3/layout/HorizontalOrganizationChart"/>
    <dgm:cxn modelId="{4C88CC79-1324-4958-9BDC-6DB70C3962F1}" type="presParOf" srcId="{F7872F09-B2DC-410A-BAF3-173981EFCBCC}" destId="{7DEB9E82-6357-4488-A8FD-00B04478A3EF}" srcOrd="2" destOrd="0" presId="urn:microsoft.com/office/officeart/2009/3/layout/HorizontalOrganizationChart"/>
    <dgm:cxn modelId="{2DD00531-322C-4427-8381-24450EE3A5E2}" type="presParOf" srcId="{7DEB9E82-6357-4488-A8FD-00B04478A3EF}" destId="{7FC8C1EE-191C-4D03-B8CC-C737535634E1}" srcOrd="0" destOrd="0" presId="urn:microsoft.com/office/officeart/2009/3/layout/HorizontalOrganizationChart"/>
    <dgm:cxn modelId="{9A2BCE4F-B952-40EC-8A7F-C58ED13DB0BE}" type="presParOf" srcId="{7FC8C1EE-191C-4D03-B8CC-C737535634E1}" destId="{A0CEA439-C7DD-4372-B0B7-E81298BD4DA1}" srcOrd="0" destOrd="0" presId="urn:microsoft.com/office/officeart/2009/3/layout/HorizontalOrganizationChart"/>
    <dgm:cxn modelId="{B2919147-67F4-455C-8BFB-3A3745B1C474}" type="presParOf" srcId="{7FC8C1EE-191C-4D03-B8CC-C737535634E1}" destId="{1C523029-4C49-4CEB-B1B8-2F0D90DAA741}" srcOrd="1" destOrd="0" presId="urn:microsoft.com/office/officeart/2009/3/layout/HorizontalOrganizationChart"/>
    <dgm:cxn modelId="{C6945C7F-6923-4502-B151-D302B6E85FA5}" type="presParOf" srcId="{7DEB9E82-6357-4488-A8FD-00B04478A3EF}" destId="{7E9F0523-9332-4602-82FB-B94EC2E5BA38}" srcOrd="1" destOrd="0" presId="urn:microsoft.com/office/officeart/2009/3/layout/HorizontalOrganizationChart"/>
    <dgm:cxn modelId="{A8B68DF1-B7C1-4F52-8918-110EF2D85E20}" type="presParOf" srcId="{7E9F0523-9332-4602-82FB-B94EC2E5BA38}" destId="{FC1884D2-5AE3-4145-AABF-988BDB3AF55A}" srcOrd="0" destOrd="0" presId="urn:microsoft.com/office/officeart/2009/3/layout/HorizontalOrganizationChart"/>
    <dgm:cxn modelId="{717C8901-12C3-4613-8E06-A66798DD0BCE}" type="presParOf" srcId="{7E9F0523-9332-4602-82FB-B94EC2E5BA38}" destId="{8D268F3D-7ABA-4F37-B257-12ED7DDF2C87}" srcOrd="1" destOrd="0" presId="urn:microsoft.com/office/officeart/2009/3/layout/HorizontalOrganizationChart"/>
    <dgm:cxn modelId="{04CC0F1C-B14D-4F46-A029-6FA8DBAC5DE9}" type="presParOf" srcId="{8D268F3D-7ABA-4F37-B257-12ED7DDF2C87}" destId="{97162E65-287A-4495-A957-A399A9B62BE1}" srcOrd="0" destOrd="0" presId="urn:microsoft.com/office/officeart/2009/3/layout/HorizontalOrganizationChart"/>
    <dgm:cxn modelId="{45FC2B7A-5C8C-461F-AD32-9EE6AA2A87E8}" type="presParOf" srcId="{97162E65-287A-4495-A957-A399A9B62BE1}" destId="{A668864B-961E-41F9-A8E2-9FEE843FC4FE}" srcOrd="0" destOrd="0" presId="urn:microsoft.com/office/officeart/2009/3/layout/HorizontalOrganizationChart"/>
    <dgm:cxn modelId="{7A7BDF8E-6ADA-4C5A-B4E7-31CA3EC0FA72}" type="presParOf" srcId="{97162E65-287A-4495-A957-A399A9B62BE1}" destId="{7A201FCA-36F0-4F87-952C-0CF54CD46878}" srcOrd="1" destOrd="0" presId="urn:microsoft.com/office/officeart/2009/3/layout/HorizontalOrganizationChart"/>
    <dgm:cxn modelId="{09CED365-AE32-423C-A01B-043DDDA84B16}" type="presParOf" srcId="{8D268F3D-7ABA-4F37-B257-12ED7DDF2C87}" destId="{57B00AA0-BA45-45B5-B78B-0B76498AD509}" srcOrd="1" destOrd="0" presId="urn:microsoft.com/office/officeart/2009/3/layout/HorizontalOrganizationChart"/>
    <dgm:cxn modelId="{5FCE4EFF-F9F3-4776-816D-59095384326A}" type="presParOf" srcId="{8D268F3D-7ABA-4F37-B257-12ED7DDF2C87}" destId="{6607FE5F-1BB9-4F4D-AFA2-C7680062C7A2}" srcOrd="2" destOrd="0" presId="urn:microsoft.com/office/officeart/2009/3/layout/HorizontalOrganizationChart"/>
    <dgm:cxn modelId="{08BEB90B-6F3B-4B72-8B1A-2AE1D6BECAD0}" type="presParOf" srcId="{7E9F0523-9332-4602-82FB-B94EC2E5BA38}" destId="{8EF4BA14-5AFE-411F-9292-16E5746B9082}" srcOrd="2" destOrd="0" presId="urn:microsoft.com/office/officeart/2009/3/layout/HorizontalOrganizationChart"/>
    <dgm:cxn modelId="{DE89CD8A-B053-4014-AAFB-D9E487665271}" type="presParOf" srcId="{7E9F0523-9332-4602-82FB-B94EC2E5BA38}" destId="{7869386A-33CF-441F-A0F8-C26F8AD38F93}" srcOrd="3" destOrd="0" presId="urn:microsoft.com/office/officeart/2009/3/layout/HorizontalOrganizationChart"/>
    <dgm:cxn modelId="{075F9BC8-9BEB-4100-AEA7-7CB3F0139467}" type="presParOf" srcId="{7869386A-33CF-441F-A0F8-C26F8AD38F93}" destId="{5461363E-9997-4C17-B241-DB2A2FC298D3}" srcOrd="0" destOrd="0" presId="urn:microsoft.com/office/officeart/2009/3/layout/HorizontalOrganizationChart"/>
    <dgm:cxn modelId="{35FE7DDE-C91C-4643-AEF7-2BC88AA2C37D}" type="presParOf" srcId="{5461363E-9997-4C17-B241-DB2A2FC298D3}" destId="{406BEE7B-1D07-4046-9DEE-2D317B03E9F3}" srcOrd="0" destOrd="0" presId="urn:microsoft.com/office/officeart/2009/3/layout/HorizontalOrganizationChart"/>
    <dgm:cxn modelId="{D6E642B1-9607-48D8-AB47-086CCE8FAFDB}" type="presParOf" srcId="{5461363E-9997-4C17-B241-DB2A2FC298D3}" destId="{36413D0C-E81D-4A26-A806-35368AB1E02A}" srcOrd="1" destOrd="0" presId="urn:microsoft.com/office/officeart/2009/3/layout/HorizontalOrganizationChart"/>
    <dgm:cxn modelId="{3F78B794-3F55-4007-8369-B334D564FEC5}" type="presParOf" srcId="{7869386A-33CF-441F-A0F8-C26F8AD38F93}" destId="{DC73E534-0A93-452E-ABCC-279014DAA44E}" srcOrd="1" destOrd="0" presId="urn:microsoft.com/office/officeart/2009/3/layout/HorizontalOrganizationChart"/>
    <dgm:cxn modelId="{824AC826-6EBF-4C7E-A643-41AD4F9B29E3}" type="presParOf" srcId="{7869386A-33CF-441F-A0F8-C26F8AD38F93}" destId="{ACE43BE6-35BE-41C7-B024-73FD48DCBD14}" srcOrd="2" destOrd="0" presId="urn:microsoft.com/office/officeart/2009/3/layout/HorizontalOrganizationChart"/>
    <dgm:cxn modelId="{886FBD03-6EAC-407A-8EE2-F77A39DF2F86}" type="presParOf" srcId="{7DEB9E82-6357-4488-A8FD-00B04478A3EF}" destId="{CD08E273-E15C-49A4-96CD-3DE48DA047DD}" srcOrd="2" destOrd="0" presId="urn:microsoft.com/office/officeart/2009/3/layout/HorizontalOrganizationChart"/>
    <dgm:cxn modelId="{EC43B0A5-0A3E-4997-B83D-0A41EB9B8740}" type="presParOf" srcId="{F7872F09-B2DC-410A-BAF3-173981EFCBCC}" destId="{CAC225E2-20D7-4BE1-8F45-3D48F6B124B0}" srcOrd="3" destOrd="0" presId="urn:microsoft.com/office/officeart/2009/3/layout/HorizontalOrganizationChart"/>
    <dgm:cxn modelId="{32DAC27B-82C9-4C2E-8049-49DDFC901837}" type="presParOf" srcId="{CAC225E2-20D7-4BE1-8F45-3D48F6B124B0}" destId="{3665F039-3D02-4549-A7F3-E400F082D00E}" srcOrd="0" destOrd="0" presId="urn:microsoft.com/office/officeart/2009/3/layout/HorizontalOrganizationChart"/>
    <dgm:cxn modelId="{C812D588-31A9-4987-B827-12BE89F8888F}" type="presParOf" srcId="{3665F039-3D02-4549-A7F3-E400F082D00E}" destId="{8D4B4AA6-0CB6-4C78-9847-3250B56B6672}" srcOrd="0" destOrd="0" presId="urn:microsoft.com/office/officeart/2009/3/layout/HorizontalOrganizationChart"/>
    <dgm:cxn modelId="{77B72C53-EF17-40B4-BAFA-F26A79DEB3E6}" type="presParOf" srcId="{3665F039-3D02-4549-A7F3-E400F082D00E}" destId="{2F40C770-095B-45FE-821D-EFD40C708EF2}" srcOrd="1" destOrd="0" presId="urn:microsoft.com/office/officeart/2009/3/layout/HorizontalOrganizationChart"/>
    <dgm:cxn modelId="{128F75CB-5A6F-475E-859E-DE88CFDE63EC}" type="presParOf" srcId="{CAC225E2-20D7-4BE1-8F45-3D48F6B124B0}" destId="{920617D2-DE61-47AD-B573-5EA8112ADD0D}" srcOrd="1" destOrd="0" presId="urn:microsoft.com/office/officeart/2009/3/layout/HorizontalOrganizationChart"/>
    <dgm:cxn modelId="{4C07730C-6A14-47EB-BB89-9A989A2F4D2A}" type="presParOf" srcId="{CAC225E2-20D7-4BE1-8F45-3D48F6B124B0}" destId="{4727E8B3-73F3-4C8E-8AB2-F5079FB0FCF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197DE-081E-4604-B6A5-2C4581A2C9D8}">
      <dsp:nvSpPr>
        <dsp:cNvPr id="0" name=""/>
        <dsp:cNvSpPr/>
      </dsp:nvSpPr>
      <dsp:spPr>
        <a:xfrm>
          <a:off x="0" y="544343"/>
          <a:ext cx="6391275" cy="167075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Family violence has occurred; and</a:t>
          </a:r>
        </a:p>
      </dsp:txBody>
      <dsp:txXfrm>
        <a:off x="81560" y="625903"/>
        <a:ext cx="6228155" cy="1507639"/>
      </dsp:txXfrm>
    </dsp:sp>
    <dsp:sp modelId="{8251E6EA-CBC6-4774-A26A-E4F9C95F6FAE}">
      <dsp:nvSpPr>
        <dsp:cNvPr id="0" name=""/>
        <dsp:cNvSpPr/>
      </dsp:nvSpPr>
      <dsp:spPr>
        <a:xfrm>
          <a:off x="0" y="2336063"/>
          <a:ext cx="6391275" cy="167075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Family violence is likely to occur in the future.</a:t>
          </a:r>
        </a:p>
      </dsp:txBody>
      <dsp:txXfrm>
        <a:off x="81560" y="2417623"/>
        <a:ext cx="6228155" cy="1507639"/>
      </dsp:txXfrm>
    </dsp:sp>
    <dsp:sp modelId="{7F9C39DF-5150-472E-99EB-9E2A2274531E}">
      <dsp:nvSpPr>
        <dsp:cNvPr id="0" name=""/>
        <dsp:cNvSpPr/>
      </dsp:nvSpPr>
      <dsp:spPr>
        <a:xfrm>
          <a:off x="0" y="4006823"/>
          <a:ext cx="6391275"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TFC 85.001(b)</a:t>
          </a:r>
        </a:p>
      </dsp:txBody>
      <dsp:txXfrm>
        <a:off x="0" y="4006823"/>
        <a:ext cx="6391275"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4BA14-5AFE-411F-9292-16E5746B9082}">
      <dsp:nvSpPr>
        <dsp:cNvPr id="0" name=""/>
        <dsp:cNvSpPr/>
      </dsp:nvSpPr>
      <dsp:spPr>
        <a:xfrm>
          <a:off x="2905408" y="3247335"/>
          <a:ext cx="580457" cy="623991"/>
        </a:xfrm>
        <a:custGeom>
          <a:avLst/>
          <a:gdLst/>
          <a:ahLst/>
          <a:cxnLst/>
          <a:rect l="0" t="0" r="0" b="0"/>
          <a:pathLst>
            <a:path>
              <a:moveTo>
                <a:pt x="0" y="0"/>
              </a:moveTo>
              <a:lnTo>
                <a:pt x="290228" y="0"/>
              </a:lnTo>
              <a:lnTo>
                <a:pt x="290228" y="623991"/>
              </a:lnTo>
              <a:lnTo>
                <a:pt x="580457" y="62399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884D2-5AE3-4145-AABF-988BDB3AF55A}">
      <dsp:nvSpPr>
        <dsp:cNvPr id="0" name=""/>
        <dsp:cNvSpPr/>
      </dsp:nvSpPr>
      <dsp:spPr>
        <a:xfrm>
          <a:off x="2905408" y="2623343"/>
          <a:ext cx="580457" cy="623991"/>
        </a:xfrm>
        <a:custGeom>
          <a:avLst/>
          <a:gdLst/>
          <a:ahLst/>
          <a:cxnLst/>
          <a:rect l="0" t="0" r="0" b="0"/>
          <a:pathLst>
            <a:path>
              <a:moveTo>
                <a:pt x="0" y="623991"/>
              </a:moveTo>
              <a:lnTo>
                <a:pt x="290228" y="623991"/>
              </a:lnTo>
              <a:lnTo>
                <a:pt x="290228" y="0"/>
              </a:lnTo>
              <a:lnTo>
                <a:pt x="580457"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DA4BB-D81F-4CC0-8F1B-0D3CA2592548}">
      <dsp:nvSpPr>
        <dsp:cNvPr id="0" name=""/>
        <dsp:cNvSpPr/>
      </dsp:nvSpPr>
      <dsp:spPr>
        <a:xfrm>
          <a:off x="3120" y="308768"/>
          <a:ext cx="2902287" cy="8851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Don’t waive findings without careful consideration of the implications</a:t>
          </a:r>
          <a:endParaRPr lang="en-US" sz="1600" kern="1200"/>
        </a:p>
      </dsp:txBody>
      <dsp:txXfrm>
        <a:off x="3120" y="308768"/>
        <a:ext cx="2902287" cy="885197"/>
      </dsp:txXfrm>
    </dsp:sp>
    <dsp:sp modelId="{74F0591F-01FE-4459-B351-2236C4621FFA}">
      <dsp:nvSpPr>
        <dsp:cNvPr id="0" name=""/>
        <dsp:cNvSpPr/>
      </dsp:nvSpPr>
      <dsp:spPr>
        <a:xfrm>
          <a:off x="3120" y="1556752"/>
          <a:ext cx="2902287" cy="8851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TFC does NOT allow mutual POs</a:t>
          </a:r>
          <a:endParaRPr lang="en-US" sz="1600" kern="1200"/>
        </a:p>
      </dsp:txBody>
      <dsp:txXfrm>
        <a:off x="3120" y="1556752"/>
        <a:ext cx="2902287" cy="885197"/>
      </dsp:txXfrm>
    </dsp:sp>
    <dsp:sp modelId="{A0CEA439-C7DD-4372-B0B7-E81298BD4DA1}">
      <dsp:nvSpPr>
        <dsp:cNvPr id="0" name=""/>
        <dsp:cNvSpPr/>
      </dsp:nvSpPr>
      <dsp:spPr>
        <a:xfrm>
          <a:off x="3120" y="2804736"/>
          <a:ext cx="2902287" cy="8851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Decrease violations, increase safety:</a:t>
          </a:r>
          <a:endParaRPr lang="en-US" sz="1600" kern="1200"/>
        </a:p>
      </dsp:txBody>
      <dsp:txXfrm>
        <a:off x="3120" y="2804736"/>
        <a:ext cx="2902287" cy="885197"/>
      </dsp:txXfrm>
    </dsp:sp>
    <dsp:sp modelId="{A668864B-961E-41F9-A8E2-9FEE843FC4FE}">
      <dsp:nvSpPr>
        <dsp:cNvPr id="0" name=""/>
        <dsp:cNvSpPr/>
      </dsp:nvSpPr>
      <dsp:spPr>
        <a:xfrm>
          <a:off x="3485866" y="2180744"/>
          <a:ext cx="2902287" cy="88519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Don’t let the Respondent leave court without being served</a:t>
          </a:r>
          <a:endParaRPr lang="en-US" sz="1600" kern="1200"/>
        </a:p>
      </dsp:txBody>
      <dsp:txXfrm>
        <a:off x="3485866" y="2180744"/>
        <a:ext cx="2902287" cy="885197"/>
      </dsp:txXfrm>
    </dsp:sp>
    <dsp:sp modelId="{406BEE7B-1D07-4046-9DEE-2D317B03E9F3}">
      <dsp:nvSpPr>
        <dsp:cNvPr id="0" name=""/>
        <dsp:cNvSpPr/>
      </dsp:nvSpPr>
      <dsp:spPr>
        <a:xfrm>
          <a:off x="3485866" y="3428728"/>
          <a:ext cx="2902287" cy="88519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Explain the PO to pro se Respondent thoroughly</a:t>
          </a:r>
          <a:endParaRPr lang="en-US" sz="1600" kern="1200"/>
        </a:p>
      </dsp:txBody>
      <dsp:txXfrm>
        <a:off x="3485866" y="3428728"/>
        <a:ext cx="2902287" cy="885197"/>
      </dsp:txXfrm>
    </dsp:sp>
    <dsp:sp modelId="{8D4B4AA6-0CB6-4C78-9847-3250B56B6672}">
      <dsp:nvSpPr>
        <dsp:cNvPr id="0" name=""/>
        <dsp:cNvSpPr/>
      </dsp:nvSpPr>
      <dsp:spPr>
        <a:xfrm>
          <a:off x="3120" y="4052720"/>
          <a:ext cx="2902287" cy="8851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Enforce POs civilly and criminally</a:t>
          </a:r>
          <a:endParaRPr lang="en-US" sz="1600" kern="1200"/>
        </a:p>
      </dsp:txBody>
      <dsp:txXfrm>
        <a:off x="3120" y="4052720"/>
        <a:ext cx="2902287" cy="885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F0A81-1AF6-4C96-B8FE-E708BF283429}"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7BEB1-D21E-43A3-AD0E-2ED46891F244}" type="slidenum">
              <a:rPr lang="en-US" smtClean="0"/>
              <a:t>‹#›</a:t>
            </a:fld>
            <a:endParaRPr lang="en-US"/>
          </a:p>
        </p:txBody>
      </p:sp>
    </p:spTree>
    <p:extLst>
      <p:ext uri="{BB962C8B-B14F-4D97-AF65-F5344CB8AC3E}">
        <p14:creationId xmlns:p14="http://schemas.microsoft.com/office/powerpoint/2010/main" val="55544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Cameron county’s policy of three police reports. . .</a:t>
            </a:r>
          </a:p>
        </p:txBody>
      </p:sp>
      <p:sp>
        <p:nvSpPr>
          <p:cNvPr id="4" name="Slide Number Placeholder 3"/>
          <p:cNvSpPr>
            <a:spLocks noGrp="1"/>
          </p:cNvSpPr>
          <p:nvPr>
            <p:ph type="sldNum" sz="quarter" idx="10"/>
          </p:nvPr>
        </p:nvSpPr>
        <p:spPr/>
        <p:txBody>
          <a:bodyPr/>
          <a:lstStyle/>
          <a:p>
            <a:fld id="{3287BEB1-D21E-43A3-AD0E-2ED46891F244}" type="slidenum">
              <a:rPr lang="en-US" smtClean="0"/>
              <a:t>4</a:t>
            </a:fld>
            <a:endParaRPr lang="en-US"/>
          </a:p>
        </p:txBody>
      </p:sp>
    </p:spTree>
    <p:extLst>
      <p:ext uri="{BB962C8B-B14F-4D97-AF65-F5344CB8AC3E}">
        <p14:creationId xmlns:p14="http://schemas.microsoft.com/office/powerpoint/2010/main" val="166202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9DBC27-79EB-478D-865C-6F3DD0FC01A0}"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Again, can ask for any orders that your victim is telling you she needs to live independently</a:t>
            </a:r>
            <a:r>
              <a:rPr lang="en-US" altLang="en-US" baseline="0" dirty="0">
                <a:latin typeface="Arial" panose="020B0604020202020204" pitchFamily="34" charset="0"/>
              </a:rPr>
              <a:t> from her abuser.  </a:t>
            </a:r>
            <a:endParaRPr lang="en-US" altLang="en-US" dirty="0">
              <a:latin typeface="Arial" panose="020B0604020202020204" pitchFamily="34" charset="0"/>
            </a:endParaRPr>
          </a:p>
        </p:txBody>
      </p:sp>
    </p:spTree>
    <p:extLst>
      <p:ext uri="{BB962C8B-B14F-4D97-AF65-F5344CB8AC3E}">
        <p14:creationId xmlns:p14="http://schemas.microsoft.com/office/powerpoint/2010/main" val="197766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Catch all provisions in all PO statutes.  Importance of in depth</a:t>
            </a:r>
            <a:r>
              <a:rPr lang="en-US" baseline="0" dirty="0"/>
              <a:t> screening and lethality assessment in your process.  </a:t>
            </a:r>
            <a:endParaRPr lang="en-US" dirty="0"/>
          </a:p>
        </p:txBody>
      </p:sp>
      <p:sp>
        <p:nvSpPr>
          <p:cNvPr id="4" name="Slide Number Placeholder 3"/>
          <p:cNvSpPr>
            <a:spLocks noGrp="1"/>
          </p:cNvSpPr>
          <p:nvPr>
            <p:ph type="sldNum" sz="quarter" idx="10"/>
          </p:nvPr>
        </p:nvSpPr>
        <p:spPr/>
        <p:txBody>
          <a:bodyPr/>
          <a:lstStyle/>
          <a:p>
            <a:fld id="{3287BEB1-D21E-43A3-AD0E-2ED46891F244}" type="slidenum">
              <a:rPr lang="en-US" smtClean="0"/>
              <a:t>44</a:t>
            </a:fld>
            <a:endParaRPr lang="en-US"/>
          </a:p>
        </p:txBody>
      </p:sp>
    </p:spTree>
    <p:extLst>
      <p:ext uri="{BB962C8B-B14F-4D97-AF65-F5344CB8AC3E}">
        <p14:creationId xmlns:p14="http://schemas.microsoft.com/office/powerpoint/2010/main" val="16935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D417E-D7B4-44E8-B111-DE2AE7C99ACC}" type="slidenum">
              <a:rPr lang="en-US" altLang="en-US">
                <a:latin typeface="Arial" panose="020B0604020202020204" pitchFamily="34" charset="0"/>
              </a:rPr>
              <a:pPr>
                <a:spcBef>
                  <a:spcPct val="0"/>
                </a:spcBef>
              </a:pPr>
              <a:t>46</a:t>
            </a:fld>
            <a:endParaRPr lang="en-US" altLang="en-US">
              <a:latin typeface="Arial" panose="020B060402020202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50749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in the future:</a:t>
            </a:r>
            <a:r>
              <a:rPr lang="en-US" baseline="0" dirty="0"/>
              <a:t> this is where the in depth interview and the context comes in.  We’ve successfully argued likelihood in cases where the violence is remote but recent, non-violent behavior indicates the respondent is escalating. The applicant should be able to articulate why she thinks he will hurt her again in the future.    I think it’s a good idea to use lethality assessment/screening to help guide whether you will accept or reject a case, rather than meaningless requirements like there had to have been violence in the past 30 days or there had to have been three police reports made before we will consider taking the PO.  This also helps cover you from not taking very dangerous cases and then something bad happening. . .</a:t>
            </a:r>
            <a:endParaRPr lang="en-US" dirty="0"/>
          </a:p>
        </p:txBody>
      </p:sp>
      <p:sp>
        <p:nvSpPr>
          <p:cNvPr id="4" name="Slide Number Placeholder 3"/>
          <p:cNvSpPr>
            <a:spLocks noGrp="1"/>
          </p:cNvSpPr>
          <p:nvPr>
            <p:ph type="sldNum" sz="quarter" idx="10"/>
          </p:nvPr>
        </p:nvSpPr>
        <p:spPr/>
        <p:txBody>
          <a:bodyPr/>
          <a:lstStyle/>
          <a:p>
            <a:fld id="{3287BEB1-D21E-43A3-AD0E-2ED46891F244}" type="slidenum">
              <a:rPr lang="en-US" smtClean="0"/>
              <a:t>14</a:t>
            </a:fld>
            <a:endParaRPr lang="en-US"/>
          </a:p>
        </p:txBody>
      </p:sp>
    </p:spTree>
    <p:extLst>
      <p:ext uri="{BB962C8B-B14F-4D97-AF65-F5344CB8AC3E}">
        <p14:creationId xmlns:p14="http://schemas.microsoft.com/office/powerpoint/2010/main" val="26144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require that the applicant reported the violation.  Also important to note that the court has no discretion,</a:t>
            </a:r>
            <a:r>
              <a:rPr lang="en-US" baseline="0" dirty="0"/>
              <a:t> the statute says the Court SHALL grant a protective order.  So even if the violation happened the week after the PO was granted and then no other violations since, she still qualifies for a new PO when her current order expires.  </a:t>
            </a:r>
            <a:endParaRPr lang="en-US" dirty="0"/>
          </a:p>
        </p:txBody>
      </p:sp>
      <p:sp>
        <p:nvSpPr>
          <p:cNvPr id="4" name="Slide Number Placeholder 3"/>
          <p:cNvSpPr>
            <a:spLocks noGrp="1"/>
          </p:cNvSpPr>
          <p:nvPr>
            <p:ph type="sldNum" sz="quarter" idx="10"/>
          </p:nvPr>
        </p:nvSpPr>
        <p:spPr/>
        <p:txBody>
          <a:bodyPr/>
          <a:lstStyle/>
          <a:p>
            <a:fld id="{3287BEB1-D21E-43A3-AD0E-2ED46891F244}" type="slidenum">
              <a:rPr lang="en-US" smtClean="0"/>
              <a:t>15</a:t>
            </a:fld>
            <a:endParaRPr lang="en-US"/>
          </a:p>
        </p:txBody>
      </p:sp>
    </p:spTree>
    <p:extLst>
      <p:ext uri="{BB962C8B-B14F-4D97-AF65-F5344CB8AC3E}">
        <p14:creationId xmlns:p14="http://schemas.microsoft.com/office/powerpoint/2010/main" val="402755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Catch all.  Listen to your victims and ask for relief that meets her individual needs.  </a:t>
            </a:r>
          </a:p>
        </p:txBody>
      </p:sp>
      <p:sp>
        <p:nvSpPr>
          <p:cNvPr id="4" name="Slide Number Placeholder 3"/>
          <p:cNvSpPr>
            <a:spLocks noGrp="1"/>
          </p:cNvSpPr>
          <p:nvPr>
            <p:ph type="sldNum" sz="quarter" idx="10"/>
          </p:nvPr>
        </p:nvSpPr>
        <p:spPr/>
        <p:txBody>
          <a:bodyPr/>
          <a:lstStyle/>
          <a:p>
            <a:fld id="{3287BEB1-D21E-43A3-AD0E-2ED46891F244}" type="slidenum">
              <a:rPr lang="en-US" smtClean="0"/>
              <a:t>18</a:t>
            </a:fld>
            <a:endParaRPr lang="en-US"/>
          </a:p>
        </p:txBody>
      </p:sp>
    </p:spTree>
    <p:extLst>
      <p:ext uri="{BB962C8B-B14F-4D97-AF65-F5344CB8AC3E}">
        <p14:creationId xmlns:p14="http://schemas.microsoft.com/office/powerpoint/2010/main" val="4668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Applicant how long she wants the order to be.  All applicants are different.  Some may think lifetime is unnecessary and others want to know they are protected for life.  If you think it is unlikely the court will grant lifetime, ask</a:t>
            </a:r>
            <a:r>
              <a:rPr lang="en-US" baseline="0" dirty="0"/>
              <a:t> the client to give you a number short of lifetime and have her articulate why.  For example, applicant and respondent share an 8 year old child, she may want a 10 year PO so she is covered until the child is 18 and she no longer has to co-parent with him.  </a:t>
            </a:r>
            <a:endParaRPr lang="en-US" dirty="0"/>
          </a:p>
        </p:txBody>
      </p:sp>
      <p:sp>
        <p:nvSpPr>
          <p:cNvPr id="4" name="Slide Number Placeholder 3"/>
          <p:cNvSpPr>
            <a:spLocks noGrp="1"/>
          </p:cNvSpPr>
          <p:nvPr>
            <p:ph type="sldNum" sz="quarter" idx="10"/>
          </p:nvPr>
        </p:nvSpPr>
        <p:spPr/>
        <p:txBody>
          <a:bodyPr/>
          <a:lstStyle/>
          <a:p>
            <a:fld id="{3287BEB1-D21E-43A3-AD0E-2ED46891F244}" type="slidenum">
              <a:rPr lang="en-US" smtClean="0"/>
              <a:t>21</a:t>
            </a:fld>
            <a:endParaRPr lang="en-US"/>
          </a:p>
        </p:txBody>
      </p:sp>
    </p:spTree>
    <p:extLst>
      <p:ext uri="{BB962C8B-B14F-4D97-AF65-F5344CB8AC3E}">
        <p14:creationId xmlns:p14="http://schemas.microsoft.com/office/powerpoint/2010/main" val="34432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prosecutors</a:t>
            </a:r>
            <a:r>
              <a:rPr lang="en-US" baseline="0" dirty="0"/>
              <a:t> seek orders extending the PO when the respondent is incarcerated so that LE knows the orders are still in place.  Of course, I am not suggesting that prosecutors have the burden of learning each respondent’s status when the order is about to expire, rather the burden should be on the Applicant to notify your office a little before the order expires if she knows </a:t>
            </a:r>
            <a:r>
              <a:rPr lang="en-US" baseline="0" dirty="0" err="1"/>
              <a:t>Resp</a:t>
            </a:r>
            <a:r>
              <a:rPr lang="en-US" baseline="0" dirty="0"/>
              <a:t> is incarcerated.  </a:t>
            </a:r>
            <a:endParaRPr lang="en-US" dirty="0"/>
          </a:p>
        </p:txBody>
      </p:sp>
      <p:sp>
        <p:nvSpPr>
          <p:cNvPr id="4" name="Slide Number Placeholder 3"/>
          <p:cNvSpPr>
            <a:spLocks noGrp="1"/>
          </p:cNvSpPr>
          <p:nvPr>
            <p:ph type="sldNum" sz="quarter" idx="10"/>
          </p:nvPr>
        </p:nvSpPr>
        <p:spPr/>
        <p:txBody>
          <a:bodyPr/>
          <a:lstStyle/>
          <a:p>
            <a:fld id="{3287BEB1-D21E-43A3-AD0E-2ED46891F244}" type="slidenum">
              <a:rPr lang="en-US" smtClean="0"/>
              <a:t>22</a:t>
            </a:fld>
            <a:endParaRPr lang="en-US"/>
          </a:p>
        </p:txBody>
      </p:sp>
    </p:spTree>
    <p:extLst>
      <p:ext uri="{BB962C8B-B14F-4D97-AF65-F5344CB8AC3E}">
        <p14:creationId xmlns:p14="http://schemas.microsoft.com/office/powerpoint/2010/main" val="57890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equivalent provision in the CCP</a:t>
            </a:r>
            <a:r>
              <a:rPr lang="en-US" baseline="0" dirty="0"/>
              <a:t> for SAPOs and Stalking </a:t>
            </a:r>
            <a:r>
              <a:rPr lang="en-US" baseline="0" dirty="0" err="1"/>
              <a:t>POs.</a:t>
            </a:r>
            <a:r>
              <a:rPr lang="en-US" baseline="0" dirty="0"/>
              <a:t>  Our office is appealing a Judge’s termination of an SAPO after </a:t>
            </a:r>
            <a:r>
              <a:rPr lang="en-US" baseline="0" dirty="0" err="1"/>
              <a:t>Resp’s</a:t>
            </a:r>
            <a:r>
              <a:rPr lang="en-US" baseline="0" dirty="0"/>
              <a:t> request to vacate.  </a:t>
            </a:r>
            <a:endParaRPr lang="en-US" dirty="0"/>
          </a:p>
        </p:txBody>
      </p:sp>
      <p:sp>
        <p:nvSpPr>
          <p:cNvPr id="4" name="Slide Number Placeholder 3"/>
          <p:cNvSpPr>
            <a:spLocks noGrp="1"/>
          </p:cNvSpPr>
          <p:nvPr>
            <p:ph type="sldNum" sz="quarter" idx="10"/>
          </p:nvPr>
        </p:nvSpPr>
        <p:spPr/>
        <p:txBody>
          <a:bodyPr/>
          <a:lstStyle/>
          <a:p>
            <a:fld id="{3287BEB1-D21E-43A3-AD0E-2ED46891F244}" type="slidenum">
              <a:rPr lang="en-US" smtClean="0"/>
              <a:t>23</a:t>
            </a:fld>
            <a:endParaRPr lang="en-US"/>
          </a:p>
        </p:txBody>
      </p:sp>
    </p:spTree>
    <p:extLst>
      <p:ext uri="{BB962C8B-B14F-4D97-AF65-F5344CB8AC3E}">
        <p14:creationId xmlns:p14="http://schemas.microsoft.com/office/powerpoint/2010/main" val="120717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B8D825-3782-4CB7-A7F7-0A44C4ED144F}"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3881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70BAF6-98EE-440E-BA62-2FC3D1D766D5}"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No Likelihood</a:t>
            </a:r>
            <a:r>
              <a:rPr lang="en-US" altLang="en-US" baseline="0" dirty="0">
                <a:latin typeface="Arial" panose="020B0604020202020204" pitchFamily="34" charset="0"/>
              </a:rPr>
              <a:t> requirement.  These orders can often be easier to prove up than FV so sometimes I plead in the alternative, for FV, SA and Stalking POs, just to increase the likelihood that Applicant will walk out of court with a PO, and a PO longer than 2 years.  </a:t>
            </a:r>
            <a:endParaRPr lang="en-US" altLang="en-US" dirty="0">
              <a:latin typeface="Arial" panose="020B0604020202020204" pitchFamily="34" charset="0"/>
            </a:endParaRPr>
          </a:p>
        </p:txBody>
      </p:sp>
    </p:spTree>
    <p:extLst>
      <p:ext uri="{BB962C8B-B14F-4D97-AF65-F5344CB8AC3E}">
        <p14:creationId xmlns:p14="http://schemas.microsoft.com/office/powerpoint/2010/main" val="3180125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4BB2C0-871C-41CF-A2D9-EAE4185F2417}" type="slidenum">
              <a:rPr lang="en-US" smtClean="0"/>
              <a:t>‹#›</a:t>
            </a:fld>
            <a:endParaRPr lang="en-US"/>
          </a:p>
        </p:txBody>
      </p:sp>
      <p:pic>
        <p:nvPicPr>
          <p:cNvPr id="6" name="Picture 5"/>
          <p:cNvPicPr>
            <a:picLocks noChangeAspect="1"/>
          </p:cNvPicPr>
          <p:nvPr userDrawn="1"/>
        </p:nvPicPr>
        <p:blipFill>
          <a:blip r:embed="rId3"/>
          <a:stretch>
            <a:fillRect/>
          </a:stretch>
        </p:blipFill>
        <p:spPr>
          <a:xfrm>
            <a:off x="767634" y="5998389"/>
            <a:ext cx="10656732" cy="859611"/>
          </a:xfrm>
          <a:prstGeom prst="rect">
            <a:avLst/>
          </a:prstGeom>
        </p:spPr>
      </p:pic>
    </p:spTree>
    <p:extLst>
      <p:ext uri="{BB962C8B-B14F-4D97-AF65-F5344CB8AC3E}">
        <p14:creationId xmlns:p14="http://schemas.microsoft.com/office/powerpoint/2010/main" val="290574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21800-79CF-454D-AFF6-D6B1D6A80375}"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4BB2C0-871C-41CF-A2D9-EAE4185F2417}" type="slidenum">
              <a:rPr lang="en-US" smtClean="0"/>
              <a:t>‹#›</a:t>
            </a:fld>
            <a:endParaRPr lang="en-US"/>
          </a:p>
        </p:txBody>
      </p:sp>
      <p:pic>
        <p:nvPicPr>
          <p:cNvPr id="8" name="Picture 7"/>
          <p:cNvPicPr>
            <a:picLocks noChangeAspect="1"/>
          </p:cNvPicPr>
          <p:nvPr userDrawn="1"/>
        </p:nvPicPr>
        <p:blipFill>
          <a:blip r:embed="rId3"/>
          <a:stretch>
            <a:fillRect/>
          </a:stretch>
        </p:blipFill>
        <p:spPr>
          <a:xfrm>
            <a:off x="1627244" y="1664055"/>
            <a:ext cx="8937511" cy="3529890"/>
          </a:xfrm>
          <a:prstGeom prst="rect">
            <a:avLst/>
          </a:prstGeom>
        </p:spPr>
      </p:pic>
    </p:spTree>
    <p:extLst>
      <p:ext uri="{BB962C8B-B14F-4D97-AF65-F5344CB8AC3E}">
        <p14:creationId xmlns:p14="http://schemas.microsoft.com/office/powerpoint/2010/main" val="220657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5" y="3382152"/>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9" name="Picture 8"/>
          <p:cNvPicPr>
            <a:picLocks noChangeAspect="1"/>
          </p:cNvPicPr>
          <p:nvPr userDrawn="1"/>
        </p:nvPicPr>
        <p:blipFill>
          <a:blip r:embed="rId3"/>
          <a:stretch>
            <a:fillRect/>
          </a:stretch>
        </p:blipFill>
        <p:spPr>
          <a:xfrm>
            <a:off x="766046" y="5962032"/>
            <a:ext cx="10656732" cy="859611"/>
          </a:xfrm>
          <a:prstGeom prst="rect">
            <a:avLst/>
          </a:prstGeom>
        </p:spPr>
      </p:pic>
    </p:spTree>
    <p:extLst>
      <p:ext uri="{BB962C8B-B14F-4D97-AF65-F5344CB8AC3E}">
        <p14:creationId xmlns:p14="http://schemas.microsoft.com/office/powerpoint/2010/main" val="3627545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07643" y="4883398"/>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7" name="Picture 6"/>
          <p:cNvPicPr>
            <a:picLocks noChangeAspect="1"/>
          </p:cNvPicPr>
          <p:nvPr userDrawn="1"/>
        </p:nvPicPr>
        <p:blipFill>
          <a:blip r:embed="rId3"/>
          <a:stretch>
            <a:fillRect/>
          </a:stretch>
        </p:blipFill>
        <p:spPr>
          <a:xfrm>
            <a:off x="561110" y="5983887"/>
            <a:ext cx="10656732" cy="859611"/>
          </a:xfrm>
          <a:prstGeom prst="rect">
            <a:avLst/>
          </a:prstGeom>
        </p:spPr>
      </p:pic>
    </p:spTree>
    <p:extLst>
      <p:ext uri="{BB962C8B-B14F-4D97-AF65-F5344CB8AC3E}">
        <p14:creationId xmlns:p14="http://schemas.microsoft.com/office/powerpoint/2010/main" val="107498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7" name="Picture 6"/>
          <p:cNvPicPr>
            <a:picLocks noChangeAspect="1"/>
          </p:cNvPicPr>
          <p:nvPr userDrawn="1"/>
        </p:nvPicPr>
        <p:blipFill>
          <a:blip r:embed="rId3"/>
          <a:stretch>
            <a:fillRect/>
          </a:stretch>
        </p:blipFill>
        <p:spPr>
          <a:xfrm>
            <a:off x="561110" y="5962032"/>
            <a:ext cx="10656732" cy="859611"/>
          </a:xfrm>
          <a:prstGeom prst="rect">
            <a:avLst/>
          </a:prstGeom>
        </p:spPr>
      </p:pic>
    </p:spTree>
    <p:extLst>
      <p:ext uri="{BB962C8B-B14F-4D97-AF65-F5344CB8AC3E}">
        <p14:creationId xmlns:p14="http://schemas.microsoft.com/office/powerpoint/2010/main" val="314454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204227" y="2442141"/>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3343" y="3084749"/>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442141"/>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075611"/>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26346" y="2458488"/>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26540" y="3068525"/>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B21800-79CF-454D-AFF6-D6B1D6A80375}"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BB2C0-871C-41CF-A2D9-EAE4185F2417}" type="slidenum">
              <a:rPr lang="en-US" smtClean="0"/>
              <a:t>‹#›</a:t>
            </a:fld>
            <a:endParaRPr lang="en-US"/>
          </a:p>
        </p:txBody>
      </p:sp>
      <p:pic>
        <p:nvPicPr>
          <p:cNvPr id="4" name="Picture 3"/>
          <p:cNvPicPr>
            <a:picLocks noChangeAspect="1"/>
          </p:cNvPicPr>
          <p:nvPr userDrawn="1"/>
        </p:nvPicPr>
        <p:blipFill>
          <a:blip r:embed="rId2"/>
          <a:stretch>
            <a:fillRect/>
          </a:stretch>
        </p:blipFill>
        <p:spPr>
          <a:xfrm>
            <a:off x="757859" y="5998389"/>
            <a:ext cx="10656732" cy="859611"/>
          </a:xfrm>
          <a:prstGeom prst="rect">
            <a:avLst/>
          </a:prstGeom>
        </p:spPr>
      </p:pic>
    </p:spTree>
    <p:extLst>
      <p:ext uri="{BB962C8B-B14F-4D97-AF65-F5344CB8AC3E}">
        <p14:creationId xmlns:p14="http://schemas.microsoft.com/office/powerpoint/2010/main" val="1837969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B21800-79CF-454D-AFF6-D6B1D6A80375}" type="datetimeFigureOut">
              <a:rPr lang="en-US" smtClean="0"/>
              <a:t>11/9/2020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64BB2C0-871C-41CF-A2D9-EAE4185F2417}" type="slidenum">
              <a:rPr lang="en-US" smtClean="0"/>
              <a:t>‹#›</a:t>
            </a:fld>
            <a:endParaRPr lang="en-US"/>
          </a:p>
        </p:txBody>
      </p:sp>
      <p:pic>
        <p:nvPicPr>
          <p:cNvPr id="4" name="Picture 3"/>
          <p:cNvPicPr>
            <a:picLocks noChangeAspect="1"/>
          </p:cNvPicPr>
          <p:nvPr userDrawn="1"/>
        </p:nvPicPr>
        <p:blipFill>
          <a:blip r:embed="rId2"/>
          <a:stretch>
            <a:fillRect/>
          </a:stretch>
        </p:blipFill>
        <p:spPr>
          <a:xfrm>
            <a:off x="765717" y="5998389"/>
            <a:ext cx="10656732" cy="859611"/>
          </a:xfrm>
          <a:prstGeom prst="rect">
            <a:avLst/>
          </a:prstGeom>
        </p:spPr>
      </p:pic>
    </p:spTree>
    <p:extLst>
      <p:ext uri="{BB962C8B-B14F-4D97-AF65-F5344CB8AC3E}">
        <p14:creationId xmlns:p14="http://schemas.microsoft.com/office/powerpoint/2010/main" val="382141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3" y="2420728"/>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7" name="Picture 6"/>
          <p:cNvPicPr>
            <a:picLocks noChangeAspect="1"/>
          </p:cNvPicPr>
          <p:nvPr userDrawn="1"/>
        </p:nvPicPr>
        <p:blipFill>
          <a:blip r:embed="rId2"/>
          <a:stretch>
            <a:fillRect/>
          </a:stretch>
        </p:blipFill>
        <p:spPr>
          <a:xfrm>
            <a:off x="656423" y="5962032"/>
            <a:ext cx="10656732" cy="859611"/>
          </a:xfrm>
          <a:prstGeom prst="rect">
            <a:avLst/>
          </a:prstGeom>
        </p:spPr>
      </p:pic>
    </p:spTree>
    <p:extLst>
      <p:ext uri="{BB962C8B-B14F-4D97-AF65-F5344CB8AC3E}">
        <p14:creationId xmlns:p14="http://schemas.microsoft.com/office/powerpoint/2010/main" val="427999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341202" y="1112174"/>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8" name="Picture 7"/>
          <p:cNvPicPr>
            <a:picLocks noChangeAspect="1"/>
          </p:cNvPicPr>
          <p:nvPr userDrawn="1"/>
        </p:nvPicPr>
        <p:blipFill>
          <a:blip r:embed="rId3"/>
          <a:stretch>
            <a:fillRect/>
          </a:stretch>
        </p:blipFill>
        <p:spPr>
          <a:xfrm>
            <a:off x="936494" y="5966518"/>
            <a:ext cx="10708745" cy="859611"/>
          </a:xfrm>
          <a:prstGeom prst="rect">
            <a:avLst/>
          </a:prstGeom>
        </p:spPr>
      </p:pic>
    </p:spTree>
    <p:extLst>
      <p:ext uri="{BB962C8B-B14F-4D97-AF65-F5344CB8AC3E}">
        <p14:creationId xmlns:p14="http://schemas.microsoft.com/office/powerpoint/2010/main" val="144117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420728"/>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7" name="Picture 6"/>
          <p:cNvPicPr>
            <a:picLocks noChangeAspect="1"/>
          </p:cNvPicPr>
          <p:nvPr userDrawn="1"/>
        </p:nvPicPr>
        <p:blipFill>
          <a:blip r:embed="rId2"/>
          <a:stretch>
            <a:fillRect/>
          </a:stretch>
        </p:blipFill>
        <p:spPr>
          <a:xfrm>
            <a:off x="779991" y="5962032"/>
            <a:ext cx="10656732" cy="859611"/>
          </a:xfrm>
          <a:prstGeom prst="rect">
            <a:avLst/>
          </a:prstGeom>
        </p:spPr>
      </p:pic>
    </p:spTree>
    <p:extLst>
      <p:ext uri="{BB962C8B-B14F-4D97-AF65-F5344CB8AC3E}">
        <p14:creationId xmlns:p14="http://schemas.microsoft.com/office/powerpoint/2010/main" val="92438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21800-79CF-454D-AFF6-D6B1D6A80375}"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4BB2C0-871C-41CF-A2D9-EAE4185F2417}" type="slidenum">
              <a:rPr lang="en-US" smtClean="0"/>
              <a:t>‹#›</a:t>
            </a:fld>
            <a:endParaRPr lang="en-US"/>
          </a:p>
        </p:txBody>
      </p:sp>
      <p:pic>
        <p:nvPicPr>
          <p:cNvPr id="7" name="Picture 6"/>
          <p:cNvPicPr>
            <a:picLocks noChangeAspect="1"/>
          </p:cNvPicPr>
          <p:nvPr userDrawn="1"/>
        </p:nvPicPr>
        <p:blipFill>
          <a:blip r:embed="rId3"/>
          <a:stretch>
            <a:fillRect/>
          </a:stretch>
        </p:blipFill>
        <p:spPr>
          <a:xfrm>
            <a:off x="767634" y="6005266"/>
            <a:ext cx="10656732" cy="859611"/>
          </a:xfrm>
          <a:prstGeom prst="rect">
            <a:avLst/>
          </a:prstGeom>
        </p:spPr>
      </p:pic>
    </p:spTree>
    <p:extLst>
      <p:ext uri="{BB962C8B-B14F-4D97-AF65-F5344CB8AC3E}">
        <p14:creationId xmlns:p14="http://schemas.microsoft.com/office/powerpoint/2010/main" val="169336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87951" y="2235444"/>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1069" y="2235444"/>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21800-79CF-454D-AFF6-D6B1D6A80375}"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B2C0-871C-41CF-A2D9-EAE4185F2417}" type="slidenum">
              <a:rPr lang="en-US" smtClean="0"/>
              <a:t>‹#›</a:t>
            </a:fld>
            <a:endParaRPr lang="en-US"/>
          </a:p>
        </p:txBody>
      </p:sp>
      <p:pic>
        <p:nvPicPr>
          <p:cNvPr id="8" name="Picture 7"/>
          <p:cNvPicPr>
            <a:picLocks noChangeAspect="1"/>
          </p:cNvPicPr>
          <p:nvPr userDrawn="1"/>
        </p:nvPicPr>
        <p:blipFill>
          <a:blip r:embed="rId2"/>
          <a:stretch>
            <a:fillRect/>
          </a:stretch>
        </p:blipFill>
        <p:spPr>
          <a:xfrm>
            <a:off x="792348" y="5837026"/>
            <a:ext cx="10656732" cy="859611"/>
          </a:xfrm>
          <a:prstGeom prst="rect">
            <a:avLst/>
          </a:prstGeom>
        </p:spPr>
      </p:pic>
    </p:spTree>
    <p:extLst>
      <p:ext uri="{BB962C8B-B14F-4D97-AF65-F5344CB8AC3E}">
        <p14:creationId xmlns:p14="http://schemas.microsoft.com/office/powerpoint/2010/main" val="385098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336307"/>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04288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336307"/>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04288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B21800-79CF-454D-AFF6-D6B1D6A80375}"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BB2C0-871C-41CF-A2D9-EAE4185F2417}" type="slidenum">
              <a:rPr lang="en-US" smtClean="0"/>
              <a:t>‹#›</a:t>
            </a:fld>
            <a:endParaRPr lang="en-US"/>
          </a:p>
        </p:txBody>
      </p:sp>
      <p:pic>
        <p:nvPicPr>
          <p:cNvPr id="10" name="Picture 9"/>
          <p:cNvPicPr>
            <a:picLocks noChangeAspect="1"/>
          </p:cNvPicPr>
          <p:nvPr userDrawn="1"/>
        </p:nvPicPr>
        <p:blipFill>
          <a:blip r:embed="rId2"/>
          <a:stretch>
            <a:fillRect/>
          </a:stretch>
        </p:blipFill>
        <p:spPr>
          <a:xfrm>
            <a:off x="880346" y="5962032"/>
            <a:ext cx="10656732" cy="859611"/>
          </a:xfrm>
          <a:prstGeom prst="rect">
            <a:avLst/>
          </a:prstGeom>
        </p:spPr>
      </p:pic>
    </p:spTree>
    <p:extLst>
      <p:ext uri="{BB962C8B-B14F-4D97-AF65-F5344CB8AC3E}">
        <p14:creationId xmlns:p14="http://schemas.microsoft.com/office/powerpoint/2010/main" val="397949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B21800-79CF-454D-AFF6-D6B1D6A80375}"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BB2C0-871C-41CF-A2D9-EAE4185F2417}" type="slidenum">
              <a:rPr lang="en-US" smtClean="0"/>
              <a:t>‹#›</a:t>
            </a:fld>
            <a:endParaRPr lang="en-US"/>
          </a:p>
        </p:txBody>
      </p:sp>
      <p:pic>
        <p:nvPicPr>
          <p:cNvPr id="2" name="Picture 1"/>
          <p:cNvPicPr>
            <a:picLocks noChangeAspect="1"/>
          </p:cNvPicPr>
          <p:nvPr userDrawn="1"/>
        </p:nvPicPr>
        <p:blipFill>
          <a:blip r:embed="rId2"/>
          <a:stretch>
            <a:fillRect/>
          </a:stretch>
        </p:blipFill>
        <p:spPr>
          <a:xfrm>
            <a:off x="561110" y="5962032"/>
            <a:ext cx="10656732" cy="859611"/>
          </a:xfrm>
          <a:prstGeom prst="rect">
            <a:avLst/>
          </a:prstGeom>
        </p:spPr>
      </p:pic>
    </p:spTree>
    <p:extLst>
      <p:ext uri="{BB962C8B-B14F-4D97-AF65-F5344CB8AC3E}">
        <p14:creationId xmlns:p14="http://schemas.microsoft.com/office/powerpoint/2010/main" val="102351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21800-79CF-454D-AFF6-D6B1D6A80375}"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4BB2C0-871C-41CF-A2D9-EAE4185F2417}" type="slidenum">
              <a:rPr lang="en-US" smtClean="0"/>
              <a:t>‹#›</a:t>
            </a:fld>
            <a:endParaRPr lang="en-US"/>
          </a:p>
        </p:txBody>
      </p:sp>
      <p:pic>
        <p:nvPicPr>
          <p:cNvPr id="5" name="Picture 4"/>
          <p:cNvPicPr>
            <a:picLocks noChangeAspect="1"/>
          </p:cNvPicPr>
          <p:nvPr userDrawn="1"/>
        </p:nvPicPr>
        <p:blipFill>
          <a:blip r:embed="rId2"/>
          <a:stretch>
            <a:fillRect/>
          </a:stretch>
        </p:blipFill>
        <p:spPr>
          <a:xfrm>
            <a:off x="561110" y="5837026"/>
            <a:ext cx="10656732" cy="859611"/>
          </a:xfrm>
          <a:prstGeom prst="rect">
            <a:avLst/>
          </a:prstGeom>
        </p:spPr>
      </p:pic>
    </p:spTree>
    <p:extLst>
      <p:ext uri="{BB962C8B-B14F-4D97-AF65-F5344CB8AC3E}">
        <p14:creationId xmlns:p14="http://schemas.microsoft.com/office/powerpoint/2010/main" val="57784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69662" y="1174380"/>
            <a:ext cx="5190066" cy="4572000"/>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46008" y="310279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21800-79CF-454D-AFF6-D6B1D6A80375}"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4BB2C0-871C-41CF-A2D9-EAE4185F2417}" type="slidenum">
              <a:rPr lang="en-US" smtClean="0"/>
              <a:t>‹#›</a:t>
            </a:fld>
            <a:endParaRPr lang="en-US"/>
          </a:p>
        </p:txBody>
      </p:sp>
      <p:pic>
        <p:nvPicPr>
          <p:cNvPr id="8" name="Picture 7"/>
          <p:cNvPicPr>
            <a:picLocks noChangeAspect="1"/>
          </p:cNvPicPr>
          <p:nvPr userDrawn="1"/>
        </p:nvPicPr>
        <p:blipFill>
          <a:blip r:embed="rId3"/>
          <a:stretch>
            <a:fillRect/>
          </a:stretch>
        </p:blipFill>
        <p:spPr>
          <a:xfrm>
            <a:off x="767634" y="6026029"/>
            <a:ext cx="10656732" cy="859611"/>
          </a:xfrm>
          <a:prstGeom prst="rect">
            <a:avLst/>
          </a:prstGeom>
        </p:spPr>
      </p:pic>
    </p:spTree>
    <p:extLst>
      <p:ext uri="{BB962C8B-B14F-4D97-AF65-F5344CB8AC3E}">
        <p14:creationId xmlns:p14="http://schemas.microsoft.com/office/powerpoint/2010/main" val="1975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21800-79CF-454D-AFF6-D6B1D6A80375}"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4BB2C0-871C-41CF-A2D9-EAE4185F2417}" type="slidenum">
              <a:rPr lang="en-US" smtClean="0"/>
              <a:t>‹#›</a:t>
            </a:fld>
            <a:endParaRPr lang="en-US"/>
          </a:p>
        </p:txBody>
      </p:sp>
      <p:pic>
        <p:nvPicPr>
          <p:cNvPr id="8" name="Picture 7"/>
          <p:cNvPicPr>
            <a:picLocks noChangeAspect="1"/>
          </p:cNvPicPr>
          <p:nvPr userDrawn="1"/>
        </p:nvPicPr>
        <p:blipFill>
          <a:blip r:embed="rId3"/>
          <a:stretch>
            <a:fillRect/>
          </a:stretch>
        </p:blipFill>
        <p:spPr>
          <a:xfrm>
            <a:off x="491671" y="6014094"/>
            <a:ext cx="10656732" cy="859611"/>
          </a:xfrm>
          <a:prstGeom prst="rect">
            <a:avLst/>
          </a:prstGeom>
        </p:spPr>
      </p:pic>
    </p:spTree>
    <p:extLst>
      <p:ext uri="{BB962C8B-B14F-4D97-AF65-F5344CB8AC3E}">
        <p14:creationId xmlns:p14="http://schemas.microsoft.com/office/powerpoint/2010/main" val="220417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481227"/>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5B21800-79CF-454D-AFF6-D6B1D6A80375}" type="datetimeFigureOut">
              <a:rPr lang="en-US" smtClean="0"/>
              <a:t>11/9/2020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64BB2C0-871C-41CF-A2D9-EAE4185F2417}" type="slidenum">
              <a:rPr lang="en-US" smtClean="0"/>
              <a:t>‹#›</a:t>
            </a:fld>
            <a:endParaRPr lang="en-US"/>
          </a:p>
        </p:txBody>
      </p:sp>
      <p:pic>
        <p:nvPicPr>
          <p:cNvPr id="9" name="Picture 8"/>
          <p:cNvPicPr>
            <a:picLocks noChangeAspect="1"/>
          </p:cNvPicPr>
          <p:nvPr userDrawn="1"/>
        </p:nvPicPr>
        <p:blipFill>
          <a:blip r:embed="rId20"/>
          <a:stretch>
            <a:fillRect/>
          </a:stretch>
        </p:blipFill>
        <p:spPr>
          <a:xfrm>
            <a:off x="561110" y="6005266"/>
            <a:ext cx="10656732" cy="859611"/>
          </a:xfrm>
          <a:prstGeom prst="rect">
            <a:avLst/>
          </a:prstGeom>
        </p:spPr>
      </p:pic>
    </p:spTree>
    <p:extLst>
      <p:ext uri="{BB962C8B-B14F-4D97-AF65-F5344CB8AC3E}">
        <p14:creationId xmlns:p14="http://schemas.microsoft.com/office/powerpoint/2010/main" val="7682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ndaa.org/" TargetMode="External"/><Relationship Id="rId3" Type="http://schemas.openxmlformats.org/officeDocument/2006/relationships/hyperlink" Target="http://www.tcfv.org/" TargetMode="External"/><Relationship Id="rId7" Type="http://schemas.openxmlformats.org/officeDocument/2006/relationships/hyperlink" Target="http://www.law.sc.edu/ncda" TargetMode="External"/><Relationship Id="rId2" Type="http://schemas.openxmlformats.org/officeDocument/2006/relationships/hyperlink" Target="http://www.taasa.org/" TargetMode="External"/><Relationship Id="rId1" Type="http://schemas.openxmlformats.org/officeDocument/2006/relationships/slideLayout" Target="../slideLayouts/slideLayout2.xml"/><Relationship Id="rId6" Type="http://schemas.openxmlformats.org/officeDocument/2006/relationships/hyperlink" Target="http://www.usdoj.gov/ovw" TargetMode="External"/><Relationship Id="rId11" Type="http://schemas.openxmlformats.org/officeDocument/2006/relationships/hyperlink" Target="http://www.ncdsv.org/" TargetMode="External"/><Relationship Id="rId5" Type="http://schemas.openxmlformats.org/officeDocument/2006/relationships/hyperlink" Target="http://www.ojp.usdoj.gov/vawo" TargetMode="External"/><Relationship Id="rId10" Type="http://schemas.openxmlformats.org/officeDocument/2006/relationships/hyperlink" Target="http://www.ncvc.org/" TargetMode="External"/><Relationship Id="rId4" Type="http://schemas.openxmlformats.org/officeDocument/2006/relationships/hyperlink" Target="http://www.fvpf.org/" TargetMode="External"/><Relationship Id="rId9" Type="http://schemas.openxmlformats.org/officeDocument/2006/relationships/hyperlink" Target="http://www.safetynet.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7" name="Rectangle 136">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Oval 137">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4"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5"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7" name="Rectangle 146">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1" name="Freeform: Shape 15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50" name="Rectangle 2"/>
          <p:cNvSpPr>
            <a:spLocks noGrp="1" noChangeArrowheads="1"/>
          </p:cNvSpPr>
          <p:nvPr>
            <p:ph type="ctrTitle"/>
          </p:nvPr>
        </p:nvSpPr>
        <p:spPr>
          <a:xfrm>
            <a:off x="1231347" y="1890350"/>
            <a:ext cx="2942210" cy="1263815"/>
          </a:xfrm>
        </p:spPr>
        <p:txBody>
          <a:bodyPr vert="horz" lIns="91440" tIns="45720" rIns="91440" bIns="45720" rtlCol="0" anchor="ctr">
            <a:noAutofit/>
          </a:bodyPr>
          <a:lstStyle/>
          <a:p>
            <a:pPr algn="ctr">
              <a:lnSpc>
                <a:spcPct val="90000"/>
              </a:lnSpc>
              <a:defRPr/>
            </a:pPr>
            <a:r>
              <a:rPr lang="en-US" sz="4400" b="0" i="0" kern="1200" dirty="0">
                <a:solidFill>
                  <a:srgbClr val="EBEBEB"/>
                </a:solidFill>
                <a:latin typeface="+mj-lt"/>
                <a:ea typeface="+mj-ea"/>
                <a:cs typeface="+mj-cs"/>
              </a:rPr>
              <a:t>Protective      Orders</a:t>
            </a:r>
          </a:p>
        </p:txBody>
      </p:sp>
      <p:pic>
        <p:nvPicPr>
          <p:cNvPr id="9" name="Picture 8">
            <a:extLst>
              <a:ext uri="{FF2B5EF4-FFF2-40B4-BE49-F238E27FC236}">
                <a16:creationId xmlns:a16="http://schemas.microsoft.com/office/drawing/2014/main" id="{9F6AED6C-9058-4C69-A166-F36C064C3F7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194607" y="2206620"/>
            <a:ext cx="6391533" cy="2444759"/>
          </a:xfrm>
          <a:prstGeom prst="rect">
            <a:avLst/>
          </a:prstGeom>
          <a:noFill/>
        </p:spPr>
      </p:pic>
      <p:sp>
        <p:nvSpPr>
          <p:cNvPr id="155" name="Rectangle 15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7" name="Oval 15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9" name="Oval 15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1" name="Rectangle 3"/>
          <p:cNvSpPr>
            <a:spLocks noGrp="1" noChangeArrowheads="1"/>
          </p:cNvSpPr>
          <p:nvPr>
            <p:ph type="subTitle" idx="1"/>
          </p:nvPr>
        </p:nvSpPr>
        <p:spPr>
          <a:xfrm>
            <a:off x="1154955" y="3154166"/>
            <a:ext cx="3133726" cy="2865634"/>
          </a:xfrm>
        </p:spPr>
        <p:txBody>
          <a:bodyPr vert="horz" lIns="91440" tIns="45720" rIns="91440" bIns="45720" rtlCol="0">
            <a:normAutofit/>
          </a:bodyPr>
          <a:lstStyle/>
          <a:p>
            <a:pPr>
              <a:defRPr/>
            </a:pPr>
            <a:endParaRPr lang="en-US" altLang="en-US" sz="2800" dirty="0">
              <a:solidFill>
                <a:srgbClr val="FFFFFF"/>
              </a:solidFill>
            </a:endParaRPr>
          </a:p>
          <a:p>
            <a:pPr>
              <a:defRPr/>
            </a:pPr>
            <a:r>
              <a:rPr lang="en-US" altLang="en-US" sz="2800" dirty="0">
                <a:solidFill>
                  <a:srgbClr val="FFFFFF"/>
                </a:solidFill>
              </a:rPr>
              <a:t>Erin Martinson</a:t>
            </a:r>
          </a:p>
          <a:p>
            <a:pPr>
              <a:buFont typeface="Wingdings 3" charset="2"/>
              <a:buChar char=""/>
              <a:defRPr/>
            </a:pPr>
            <a:endParaRPr lang="en-US" altLang="en-US" dirty="0">
              <a:solidFill>
                <a:srgbClr val="FFFFFF"/>
              </a:solidFill>
            </a:endParaRPr>
          </a:p>
          <a:p>
            <a:pPr>
              <a:buFont typeface="Wingdings 3" charset="2"/>
              <a:buChar char=""/>
              <a:defRPr/>
            </a:pPr>
            <a:endParaRPr lang="en-US" altLang="en-US" dirty="0">
              <a:solidFill>
                <a:srgbClr val="FFFFFF"/>
              </a:solidFill>
            </a:endParaRPr>
          </a:p>
          <a:p>
            <a:pPr>
              <a:buFont typeface="Wingdings 3" charset="2"/>
              <a:buChar char=""/>
              <a:defRPr/>
            </a:pPr>
            <a:endParaRPr lang="en-US" altLang="en-US" dirty="0">
              <a:solidFill>
                <a:srgbClr val="FFFFFF"/>
              </a:solidFill>
            </a:endParaRPr>
          </a:p>
        </p:txBody>
      </p:sp>
      <p:sp>
        <p:nvSpPr>
          <p:cNvPr id="16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Slide Number Placeholder 1"/>
          <p:cNvSpPr>
            <a:spLocks noGrp="1"/>
          </p:cNvSpPr>
          <p:nvPr>
            <p:ph type="sldNum" sz="quarter" idx="12"/>
          </p:nvPr>
        </p:nvSpPr>
        <p:spPr>
          <a:xfrm>
            <a:off x="10352540" y="295729"/>
            <a:ext cx="83819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defRPr/>
            </a:pPr>
            <a:fld id="{7D48E09E-94A6-4A3A-BA32-20DE2330E5E7}" type="slidenum">
              <a:rPr lang="en-US" altLang="en-US">
                <a:solidFill>
                  <a:srgbClr val="FFFFFF"/>
                </a:solidFill>
                <a:latin typeface="+mn-lt"/>
              </a:rPr>
              <a:pPr defTabSz="914400" eaLnBrk="1" hangingPunct="1">
                <a:spcAft>
                  <a:spcPts val="600"/>
                </a:spcAft>
                <a:defRPr/>
              </a:pPr>
              <a:t>1</a:t>
            </a:fld>
            <a:endParaRPr lang="en-US" altLang="en-US">
              <a:solidFill>
                <a:srgbClr val="FFFFFF"/>
              </a:solidFill>
              <a:latin typeface="+mn-lt"/>
            </a:endParaRPr>
          </a:p>
        </p:txBody>
      </p:sp>
    </p:spTree>
    <p:extLst>
      <p:ext uri="{BB962C8B-B14F-4D97-AF65-F5344CB8AC3E}">
        <p14:creationId xmlns:p14="http://schemas.microsoft.com/office/powerpoint/2010/main" val="4483822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01378" name="Rectangle 2"/>
          <p:cNvSpPr>
            <a:spLocks noGrp="1" noChangeArrowheads="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Where can a person file for a protective order?</a:t>
            </a:r>
          </a:p>
        </p:txBody>
      </p:sp>
      <p:sp>
        <p:nvSpPr>
          <p:cNvPr id="101379" name="Rectangle 3"/>
          <p:cNvSpPr>
            <a:spLocks noGrp="1" noChangeArrowheads="1"/>
          </p:cNvSpPr>
          <p:nvPr>
            <p:ph type="body" idx="1"/>
          </p:nvPr>
        </p:nvSpPr>
        <p:spPr>
          <a:xfrm>
            <a:off x="5290077" y="437513"/>
            <a:ext cx="5502614" cy="5954325"/>
          </a:xfrm>
        </p:spPr>
        <p:txBody>
          <a:bodyPr anchor="ctr">
            <a:normAutofit/>
          </a:bodyPr>
          <a:lstStyle/>
          <a:p>
            <a:pPr marL="0" indent="0" eaLnBrk="1" hangingPunct="1">
              <a:buNone/>
              <a:defRPr/>
            </a:pPr>
            <a:r>
              <a:rPr lang="en-US" sz="2800" dirty="0"/>
              <a:t>An application may be filed in:</a:t>
            </a:r>
          </a:p>
          <a:p>
            <a:pPr lvl="1" eaLnBrk="1" hangingPunct="1">
              <a:defRPr/>
            </a:pPr>
            <a:r>
              <a:rPr lang="en-US" sz="2800" dirty="0"/>
              <a:t>the county in which the Applicant resides, </a:t>
            </a:r>
          </a:p>
          <a:p>
            <a:pPr lvl="1" eaLnBrk="1" hangingPunct="1">
              <a:defRPr/>
            </a:pPr>
            <a:r>
              <a:rPr lang="en-US" sz="2800" dirty="0"/>
              <a:t>the county in which the Respondent resides, or</a:t>
            </a:r>
          </a:p>
          <a:p>
            <a:pPr lvl="1" eaLnBrk="1" hangingPunct="1">
              <a:defRPr/>
            </a:pPr>
            <a:r>
              <a:rPr lang="en-US" sz="2800" dirty="0"/>
              <a:t>any county in which the family violence is alleged to have occurred</a:t>
            </a:r>
          </a:p>
          <a:p>
            <a:pPr lvl="1" eaLnBrk="1" hangingPunct="1">
              <a:defRPr/>
            </a:pPr>
            <a:endParaRPr lang="en-US" sz="2000" dirty="0"/>
          </a:p>
          <a:p>
            <a:pPr marL="457200" lvl="1" indent="0">
              <a:buNone/>
              <a:defRPr/>
            </a:pPr>
            <a:r>
              <a:rPr lang="en-US" sz="2000" dirty="0"/>
              <a:t>			TFC 82.003</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390D5814-FC16-4C3E-AD99-B6CDE198E0C2}" type="slidenum">
              <a:rPr lang="en-US" altLang="en-US" sz="1000">
                <a:solidFill>
                  <a:schemeClr val="accent1"/>
                </a:solidFill>
              </a:rPr>
              <a:pPr algn="r" eaLnBrk="1" hangingPunct="1">
                <a:spcAft>
                  <a:spcPts val="600"/>
                </a:spcAft>
                <a:defRPr/>
              </a:pPr>
              <a:t>10</a:t>
            </a:fld>
            <a:endParaRPr lang="en-US" altLang="en-US" sz="1000">
              <a:solidFill>
                <a:schemeClr val="accent1"/>
              </a:solidFill>
            </a:endParaRPr>
          </a:p>
        </p:txBody>
      </p:sp>
    </p:spTree>
    <p:extLst>
      <p:ext uri="{BB962C8B-B14F-4D97-AF65-F5344CB8AC3E}">
        <p14:creationId xmlns:p14="http://schemas.microsoft.com/office/powerpoint/2010/main" val="219002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76" name="Freeform: Shape 75">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79" name="Rectangle 78">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0"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104450" name="Rectangle 2"/>
          <p:cNvSpPr>
            <a:spLocks noGrp="1" noChangeArrowheads="1"/>
          </p:cNvSpPr>
          <p:nvPr>
            <p:ph type="title"/>
          </p:nvPr>
        </p:nvSpPr>
        <p:spPr>
          <a:xfrm>
            <a:off x="1683171" y="838200"/>
            <a:ext cx="8825659" cy="977902"/>
          </a:xfrm>
        </p:spPr>
        <p:txBody>
          <a:bodyPr>
            <a:normAutofit/>
          </a:bodyPr>
          <a:lstStyle/>
          <a:p>
            <a:pPr algn="ctr" eaLnBrk="1" hangingPunct="1">
              <a:defRPr/>
            </a:pPr>
            <a:r>
              <a:rPr lang="en-US">
                <a:solidFill>
                  <a:srgbClr val="EBEBEB"/>
                </a:solidFill>
              </a:rPr>
              <a:t>Cost for Applying</a:t>
            </a:r>
          </a:p>
        </p:txBody>
      </p:sp>
      <p:sp>
        <p:nvSpPr>
          <p:cNvPr id="104451" name="Rectangle 3"/>
          <p:cNvSpPr>
            <a:spLocks noGrp="1" noChangeArrowheads="1"/>
          </p:cNvSpPr>
          <p:nvPr>
            <p:ph type="body" idx="1"/>
          </p:nvPr>
        </p:nvSpPr>
        <p:spPr>
          <a:xfrm>
            <a:off x="1683171" y="2757942"/>
            <a:ext cx="8825659" cy="3261857"/>
          </a:xfrm>
        </p:spPr>
        <p:txBody>
          <a:bodyPr>
            <a:normAutofit/>
          </a:bodyPr>
          <a:lstStyle/>
          <a:p>
            <a:pPr eaLnBrk="1" hangingPunct="1">
              <a:defRPr/>
            </a:pPr>
            <a:r>
              <a:rPr lang="en-US" sz="1900">
                <a:solidFill>
                  <a:srgbClr val="404040"/>
                </a:solidFill>
              </a:rPr>
              <a:t>No court costs related to filing of protective order can be assessed to applicant pursuant to TFC </a:t>
            </a:r>
          </a:p>
          <a:p>
            <a:pPr marL="0" indent="0">
              <a:buNone/>
              <a:defRPr/>
            </a:pPr>
            <a:r>
              <a:rPr lang="en-US" sz="1900">
                <a:solidFill>
                  <a:srgbClr val="404040"/>
                </a:solidFill>
              </a:rPr>
              <a:t>   § 81.002 (including fees to dismiss, modify or withdraw a PO, fees for certified copies, court reporter fees, judicial fund fees, fees to transfer the PO, or any other fees for services related to POs)</a:t>
            </a:r>
          </a:p>
          <a:p>
            <a:pPr eaLnBrk="1" hangingPunct="1">
              <a:defRPr/>
            </a:pPr>
            <a:r>
              <a:rPr lang="en-US" sz="1900">
                <a:solidFill>
                  <a:srgbClr val="404040"/>
                </a:solidFill>
              </a:rPr>
              <a:t>No cost through the County/District attorney</a:t>
            </a:r>
          </a:p>
          <a:p>
            <a:pPr eaLnBrk="1" hangingPunct="1">
              <a:defRPr/>
            </a:pPr>
            <a:r>
              <a:rPr lang="en-US" sz="1900">
                <a:solidFill>
                  <a:srgbClr val="404040"/>
                </a:solidFill>
              </a:rPr>
              <a:t>Costs associated with the filing of a PO can be assessed to respondent in protective order including court costs and attorney fees TFC §81.003</a:t>
            </a:r>
          </a:p>
          <a:p>
            <a:pPr eaLnBrk="1" hangingPunct="1">
              <a:defRPr/>
            </a:pPr>
            <a:r>
              <a:rPr lang="en-US" sz="1900">
                <a:solidFill>
                  <a:srgbClr val="404040"/>
                </a:solidFill>
              </a:rPr>
              <a:t>A private attorney, however, may charge a fee to the applicant </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5246CF08-6A7D-41E8-B5D0-DDD71C922C00}" type="slidenum">
              <a:rPr lang="en-US" altLang="en-US" sz="1000">
                <a:solidFill>
                  <a:schemeClr val="tx1">
                    <a:lumMod val="75000"/>
                    <a:lumOff val="25000"/>
                  </a:schemeClr>
                </a:solidFill>
              </a:rPr>
              <a:pPr algn="r" eaLnBrk="1" hangingPunct="1">
                <a:spcAft>
                  <a:spcPts val="600"/>
                </a:spcAft>
                <a:defRPr/>
              </a:pPr>
              <a:t>11</a:t>
            </a:fld>
            <a:endParaRPr lang="en-US" altLang="en-US" sz="1000">
              <a:solidFill>
                <a:schemeClr val="tx1">
                  <a:lumMod val="75000"/>
                  <a:lumOff val="25000"/>
                </a:schemeClr>
              </a:solidFill>
            </a:endParaRPr>
          </a:p>
        </p:txBody>
      </p:sp>
    </p:spTree>
    <p:extLst>
      <p:ext uri="{BB962C8B-B14F-4D97-AF65-F5344CB8AC3E}">
        <p14:creationId xmlns:p14="http://schemas.microsoft.com/office/powerpoint/2010/main" val="139799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8" name="Freeform: Shape 77">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80"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05474" name="Rectangle 2"/>
          <p:cNvSpPr>
            <a:spLocks noGrp="1" noChangeArrowheads="1"/>
          </p:cNvSpPr>
          <p:nvPr>
            <p:ph type="title"/>
          </p:nvPr>
        </p:nvSpPr>
        <p:spPr>
          <a:xfrm>
            <a:off x="639098" y="629265"/>
            <a:ext cx="5132438" cy="1622322"/>
          </a:xfrm>
        </p:spPr>
        <p:txBody>
          <a:bodyPr>
            <a:normAutofit/>
          </a:bodyPr>
          <a:lstStyle/>
          <a:p>
            <a:pPr eaLnBrk="1" hangingPunct="1">
              <a:defRPr/>
            </a:pPr>
            <a:r>
              <a:rPr lang="en-US">
                <a:solidFill>
                  <a:srgbClr val="EBEBEB"/>
                </a:solidFill>
              </a:rPr>
              <a:t>Time Set for Hearing</a:t>
            </a:r>
          </a:p>
        </p:txBody>
      </p:sp>
      <p:pic>
        <p:nvPicPr>
          <p:cNvPr id="71" name="Graphic 70" descr="Decision">
            <a:extLst>
              <a:ext uri="{FF2B5EF4-FFF2-40B4-BE49-F238E27FC236}">
                <a16:creationId xmlns:a16="http://schemas.microsoft.com/office/drawing/2014/main" id="{B6B4A2C8-CFC0-4B17-8E64-F563AB715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4836" y="1023437"/>
            <a:ext cx="4828707" cy="4828707"/>
          </a:xfrm>
          <a:prstGeom prst="rect">
            <a:avLst/>
          </a:prstGeom>
        </p:spPr>
      </p:pic>
      <p:sp>
        <p:nvSpPr>
          <p:cNvPr id="82" name="Rectangle 81">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10352540" y="295729"/>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9E5ED30D-1E77-4BA8-A4BC-8E3730148B83}" type="slidenum">
              <a:rPr lang="en-US" altLang="en-US">
                <a:solidFill>
                  <a:srgbClr val="FFFFFF"/>
                </a:solidFill>
              </a:rPr>
              <a:pPr eaLnBrk="1" hangingPunct="1">
                <a:spcAft>
                  <a:spcPts val="600"/>
                </a:spcAft>
                <a:defRPr/>
              </a:pPr>
              <a:t>12</a:t>
            </a:fld>
            <a:endParaRPr lang="en-US" altLang="en-US">
              <a:solidFill>
                <a:srgbClr val="FFFFFF"/>
              </a:solidFill>
            </a:endParaRPr>
          </a:p>
        </p:txBody>
      </p:sp>
      <p:sp>
        <p:nvSpPr>
          <p:cNvPr id="105475" name="Rectangle 3"/>
          <p:cNvSpPr>
            <a:spLocks noGrp="1" noChangeArrowheads="1"/>
          </p:cNvSpPr>
          <p:nvPr>
            <p:ph type="body" idx="1"/>
          </p:nvPr>
        </p:nvSpPr>
        <p:spPr>
          <a:xfrm>
            <a:off x="639098" y="2418735"/>
            <a:ext cx="5132439" cy="3811742"/>
          </a:xfrm>
        </p:spPr>
        <p:txBody>
          <a:bodyPr anchor="ctr">
            <a:normAutofit/>
          </a:bodyPr>
          <a:lstStyle/>
          <a:p>
            <a:pPr marL="0" indent="0" eaLnBrk="1" hangingPunct="1">
              <a:buNone/>
              <a:defRPr/>
            </a:pPr>
            <a:r>
              <a:rPr lang="en-US" sz="2400" dirty="0">
                <a:solidFill>
                  <a:srgbClr val="FFFFFF"/>
                </a:solidFill>
              </a:rPr>
              <a:t>On the filing of an application for protective order, the court shall set a date and time for a hearing no later than the 14th day after the date the application is filed.</a:t>
            </a:r>
          </a:p>
          <a:p>
            <a:pPr marL="0" indent="0">
              <a:buNone/>
              <a:defRPr/>
            </a:pPr>
            <a:r>
              <a:rPr lang="en-US" dirty="0">
                <a:solidFill>
                  <a:srgbClr val="FFFFFF"/>
                </a:solidFill>
              </a:rPr>
              <a:t>									</a:t>
            </a:r>
          </a:p>
          <a:p>
            <a:pPr marL="0" indent="0">
              <a:buNone/>
              <a:defRPr/>
            </a:pPr>
            <a:r>
              <a:rPr lang="en-US" dirty="0">
                <a:solidFill>
                  <a:srgbClr val="FFFFFF"/>
                </a:solidFill>
              </a:rPr>
              <a:t>												TFC 84.001</a:t>
            </a:r>
          </a:p>
        </p:txBody>
      </p:sp>
    </p:spTree>
    <p:extLst>
      <p:ext uri="{BB962C8B-B14F-4D97-AF65-F5344CB8AC3E}">
        <p14:creationId xmlns:p14="http://schemas.microsoft.com/office/powerpoint/2010/main" val="34117989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1" name="Rectangle 71">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2" name="Rectangle 73">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06503" name="Group 75">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77" name="Rectangle 76">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0650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106498" name="Rectangle 2"/>
          <p:cNvSpPr>
            <a:spLocks noGrp="1" noChangeArrowheads="1"/>
          </p:cNvSpPr>
          <p:nvPr>
            <p:ph type="title"/>
          </p:nvPr>
        </p:nvSpPr>
        <p:spPr>
          <a:xfrm>
            <a:off x="1000372" y="1209957"/>
            <a:ext cx="3034580" cy="4438087"/>
          </a:xfrm>
        </p:spPr>
        <p:txBody>
          <a:bodyPr anchor="ctr">
            <a:normAutofit/>
          </a:bodyPr>
          <a:lstStyle/>
          <a:p>
            <a:pPr algn="ctr" eaLnBrk="1" hangingPunct="1">
              <a:defRPr/>
            </a:pPr>
            <a:r>
              <a:rPr lang="en-US" sz="3200" dirty="0">
                <a:solidFill>
                  <a:schemeClr val="tx1"/>
                </a:solidFill>
                <a:effectLst>
                  <a:outerShdw blurRad="38100" dist="38100" dir="2700000" algn="tl">
                    <a:srgbClr val="000000">
                      <a:alpha val="43137"/>
                    </a:srgbClr>
                  </a:outerShdw>
                </a:effectLst>
              </a:rPr>
              <a:t>Temporary Ex </a:t>
            </a:r>
            <a:r>
              <a:rPr lang="en-US" sz="3200" dirty="0" err="1">
                <a:solidFill>
                  <a:schemeClr val="tx1"/>
                </a:solidFill>
                <a:effectLst>
                  <a:outerShdw blurRad="38100" dist="38100" dir="2700000" algn="tl">
                    <a:srgbClr val="000000">
                      <a:alpha val="43137"/>
                    </a:srgbClr>
                  </a:outerShdw>
                </a:effectLst>
              </a:rPr>
              <a:t>Parte</a:t>
            </a:r>
            <a:r>
              <a:rPr lang="en-US" sz="3200" dirty="0">
                <a:solidFill>
                  <a:schemeClr val="tx1"/>
                </a:solidFill>
                <a:effectLst>
                  <a:outerShdw blurRad="38100" dist="38100" dir="2700000" algn="tl">
                    <a:srgbClr val="000000">
                      <a:alpha val="43137"/>
                    </a:srgbClr>
                  </a:outerShdw>
                </a:effectLst>
              </a:rPr>
              <a:t> Protective Orders</a:t>
            </a:r>
          </a:p>
        </p:txBody>
      </p:sp>
      <p:cxnSp>
        <p:nvCxnSpPr>
          <p:cNvPr id="106505" name="Straight Connector 79">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06499" name="Rectangle 3"/>
          <p:cNvSpPr>
            <a:spLocks noGrp="1" noChangeArrowheads="1"/>
          </p:cNvSpPr>
          <p:nvPr>
            <p:ph type="body" idx="1"/>
          </p:nvPr>
        </p:nvSpPr>
        <p:spPr>
          <a:xfrm>
            <a:off x="4678424" y="610622"/>
            <a:ext cx="5302189" cy="5677162"/>
          </a:xfrm>
        </p:spPr>
        <p:txBody>
          <a:bodyPr anchor="ctr">
            <a:normAutofit/>
          </a:bodyPr>
          <a:lstStyle/>
          <a:p>
            <a:pPr>
              <a:lnSpc>
                <a:spcPct val="90000"/>
              </a:lnSpc>
              <a:buFont typeface="Arial" panose="020B0604020202020204" pitchFamily="34" charset="0"/>
              <a:buChar char="•"/>
              <a:defRPr/>
            </a:pPr>
            <a:r>
              <a:rPr lang="en-US" dirty="0">
                <a:solidFill>
                  <a:schemeClr val="tx1"/>
                </a:solidFill>
              </a:rPr>
              <a:t>An affidavit must be attached to the Application for PO </a:t>
            </a:r>
          </a:p>
          <a:p>
            <a:pPr>
              <a:lnSpc>
                <a:spcPct val="90000"/>
              </a:lnSpc>
              <a:buFont typeface="Arial" panose="020B0604020202020204" pitchFamily="34" charset="0"/>
              <a:buChar char="•"/>
              <a:defRPr/>
            </a:pPr>
            <a:r>
              <a:rPr lang="en-US" dirty="0">
                <a:solidFill>
                  <a:schemeClr val="tx1"/>
                </a:solidFill>
              </a:rPr>
              <a:t>If asking for a kickout, the affidavit must also show that there has been violence in the past 30 days and the parties lived together in the past 30 days (This is the only place you are required to show there has been violence in the last 30 days!)</a:t>
            </a:r>
          </a:p>
          <a:p>
            <a:pPr>
              <a:lnSpc>
                <a:spcPct val="90000"/>
              </a:lnSpc>
              <a:buFont typeface="Arial" panose="020B0604020202020204" pitchFamily="34" charset="0"/>
              <a:buChar char="•"/>
              <a:defRPr/>
            </a:pPr>
            <a:r>
              <a:rPr lang="en-US" dirty="0">
                <a:solidFill>
                  <a:schemeClr val="tx1"/>
                </a:solidFill>
              </a:rPr>
              <a:t>Court must find that there is a </a:t>
            </a:r>
            <a:r>
              <a:rPr lang="en-US" i="1" dirty="0">
                <a:solidFill>
                  <a:schemeClr val="tx1"/>
                </a:solidFill>
              </a:rPr>
              <a:t>clear and present danger </a:t>
            </a:r>
            <a:r>
              <a:rPr lang="en-US" dirty="0">
                <a:solidFill>
                  <a:schemeClr val="tx1"/>
                </a:solidFill>
              </a:rPr>
              <a:t>of family violence</a:t>
            </a:r>
          </a:p>
          <a:p>
            <a:pPr>
              <a:lnSpc>
                <a:spcPct val="90000"/>
              </a:lnSpc>
              <a:buFont typeface="Arial" panose="020B0604020202020204" pitchFamily="34" charset="0"/>
              <a:buChar char="•"/>
              <a:defRPr/>
            </a:pPr>
            <a:r>
              <a:rPr lang="en-US" dirty="0">
                <a:solidFill>
                  <a:schemeClr val="tx1"/>
                </a:solidFill>
              </a:rPr>
              <a:t>Can be entered without notice to and without the presence of the party alleged to have committed family violence</a:t>
            </a:r>
          </a:p>
          <a:p>
            <a:pPr>
              <a:lnSpc>
                <a:spcPct val="90000"/>
              </a:lnSpc>
              <a:buFont typeface="Arial" panose="020B0604020202020204" pitchFamily="34" charset="0"/>
              <a:buChar char="•"/>
              <a:defRPr/>
            </a:pPr>
            <a:r>
              <a:rPr lang="en-US" dirty="0">
                <a:solidFill>
                  <a:schemeClr val="tx1"/>
                </a:solidFill>
              </a:rPr>
              <a:t>Court may order the Respondent to do or refrain from doing certain things</a:t>
            </a:r>
          </a:p>
          <a:p>
            <a:pPr marL="0" indent="0">
              <a:lnSpc>
                <a:spcPct val="90000"/>
              </a:lnSpc>
              <a:buNone/>
              <a:defRPr/>
            </a:pPr>
            <a:r>
              <a:rPr lang="en-US" dirty="0">
                <a:solidFill>
                  <a:schemeClr val="tx1"/>
                </a:solidFill>
              </a:rPr>
              <a:t>						</a:t>
            </a:r>
            <a:r>
              <a:rPr lang="en-US" sz="1700" dirty="0">
                <a:solidFill>
                  <a:schemeClr val="tx1"/>
                </a:solidFill>
              </a:rPr>
              <a:t>								TFC 83.001</a:t>
            </a:r>
          </a:p>
          <a:p>
            <a:pPr eaLnBrk="1" hangingPunct="1">
              <a:lnSpc>
                <a:spcPct val="90000"/>
              </a:lnSpc>
              <a:defRPr/>
            </a:pPr>
            <a:endParaRPr lang="en-US" sz="1700" dirty="0">
              <a:solidFill>
                <a:schemeClr val="tx1"/>
              </a:solidFill>
            </a:endParaRPr>
          </a:p>
        </p:txBody>
      </p:sp>
      <p:sp>
        <p:nvSpPr>
          <p:cNvPr id="2" name="Slide Number Placeholder 1"/>
          <p:cNvSpPr>
            <a:spLocks noGrp="1"/>
          </p:cNvSpPr>
          <p:nvPr>
            <p:ph type="sldNum" sz="quarter" idx="12"/>
          </p:nvPr>
        </p:nvSpPr>
        <p:spPr>
          <a:xfrm>
            <a:off x="11017538" y="610622"/>
            <a:ext cx="685802" cy="766675"/>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4484ADE1-CAB0-4353-8660-FFDEB27AE206}" type="slidenum">
              <a:rPr lang="en-US" altLang="en-US" sz="2000">
                <a:solidFill>
                  <a:srgbClr val="FFFFFF"/>
                </a:solidFill>
              </a:rPr>
              <a:pPr eaLnBrk="1" hangingPunct="1">
                <a:spcAft>
                  <a:spcPts val="600"/>
                </a:spcAft>
                <a:defRPr/>
              </a:pPr>
              <a:t>13</a:t>
            </a:fld>
            <a:endParaRPr lang="en-US" altLang="en-US" sz="2000">
              <a:solidFill>
                <a:srgbClr val="FFFFFF"/>
              </a:solidFill>
            </a:endParaRPr>
          </a:p>
        </p:txBody>
      </p:sp>
    </p:spTree>
    <p:extLst>
      <p:ext uri="{BB962C8B-B14F-4D97-AF65-F5344CB8AC3E}">
        <p14:creationId xmlns:p14="http://schemas.microsoft.com/office/powerpoint/2010/main" val="317754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8" name="Rectangle 27">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00D99448-5C53-4F3C-BB72-85FAB56CAB67}" type="slidenum">
              <a:rPr lang="en-US" altLang="en-US">
                <a:solidFill>
                  <a:schemeClr val="bg1"/>
                </a:solidFill>
                <a:latin typeface="+mn-lt"/>
              </a:rPr>
              <a:pPr eaLnBrk="1" hangingPunct="1">
                <a:spcAft>
                  <a:spcPts val="600"/>
                </a:spcAft>
                <a:defRPr/>
              </a:pPr>
              <a:t>14</a:t>
            </a:fld>
            <a:endParaRPr lang="en-US" altLang="en-US">
              <a:solidFill>
                <a:schemeClr val="bg1"/>
              </a:solidFill>
              <a:latin typeface="+mn-lt"/>
            </a:endParaRPr>
          </a:p>
        </p:txBody>
      </p:sp>
      <p:sp>
        <p:nvSpPr>
          <p:cNvPr id="2" name="Title 1"/>
          <p:cNvSpPr>
            <a:spLocks noGrp="1"/>
          </p:cNvSpPr>
          <p:nvPr>
            <p:ph type="title"/>
          </p:nvPr>
        </p:nvSpPr>
        <p:spPr>
          <a:xfrm>
            <a:off x="1154955" y="973667"/>
            <a:ext cx="2942210" cy="4833745"/>
          </a:xfrm>
        </p:spPr>
        <p:txBody>
          <a:bodyPr>
            <a:normAutofit/>
          </a:bodyPr>
          <a:lstStyle/>
          <a:p>
            <a:pPr algn="ctr" eaLnBrk="1" hangingPunct="1">
              <a:defRPr/>
            </a:pPr>
            <a:r>
              <a:rPr lang="en-US" sz="4800" dirty="0">
                <a:solidFill>
                  <a:schemeClr val="tx1"/>
                </a:solidFill>
                <a:effectLst>
                  <a:outerShdw blurRad="38100" dist="38100" dir="2700000" algn="tl">
                    <a:srgbClr val="000000">
                      <a:alpha val="43137"/>
                    </a:srgbClr>
                  </a:outerShdw>
                </a:effectLst>
              </a:rPr>
              <a:t>Required Findings</a:t>
            </a:r>
          </a:p>
        </p:txBody>
      </p:sp>
      <p:graphicFrame>
        <p:nvGraphicFramePr>
          <p:cNvPr id="19" name="Content Placeholder 2">
            <a:extLst>
              <a:ext uri="{FF2B5EF4-FFF2-40B4-BE49-F238E27FC236}">
                <a16:creationId xmlns:a16="http://schemas.microsoft.com/office/drawing/2014/main" id="{EA526E1B-5E03-4429-BD44-0B743FB7A301}"/>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60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3" name="Freeform: Shape 12">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p:cNvSpPr>
            <a:spLocks noGrp="1"/>
          </p:cNvSpPr>
          <p:nvPr>
            <p:ph type="title"/>
          </p:nvPr>
        </p:nvSpPr>
        <p:spPr>
          <a:xfrm>
            <a:off x="1683171" y="838200"/>
            <a:ext cx="8825659" cy="977902"/>
          </a:xfrm>
        </p:spPr>
        <p:txBody>
          <a:bodyPr>
            <a:noAutofit/>
          </a:bodyPr>
          <a:lstStyle/>
          <a:p>
            <a:pPr algn="ctr" eaLnBrk="1" hangingPunct="1">
              <a:lnSpc>
                <a:spcPct val="90000"/>
              </a:lnSpc>
              <a:defRPr/>
            </a:pPr>
            <a:r>
              <a:rPr lang="en-US" sz="4400" dirty="0">
                <a:solidFill>
                  <a:srgbClr val="EBEBEB"/>
                </a:solidFill>
              </a:rPr>
              <a:t>Required Finding for Family Violence Protective Orders </a:t>
            </a:r>
          </a:p>
        </p:txBody>
      </p:sp>
      <p:sp>
        <p:nvSpPr>
          <p:cNvPr id="3" name="Content Placeholder 2"/>
          <p:cNvSpPr>
            <a:spLocks noGrp="1"/>
          </p:cNvSpPr>
          <p:nvPr>
            <p:ph idx="1"/>
          </p:nvPr>
        </p:nvSpPr>
        <p:spPr>
          <a:xfrm>
            <a:off x="1683171" y="2757942"/>
            <a:ext cx="8825659" cy="3261857"/>
          </a:xfrm>
        </p:spPr>
        <p:txBody>
          <a:bodyPr>
            <a:normAutofit lnSpcReduction="10000"/>
          </a:bodyPr>
          <a:lstStyle/>
          <a:p>
            <a:pPr marL="0" indent="0" eaLnBrk="1" hangingPunct="1">
              <a:buNone/>
              <a:defRPr/>
            </a:pPr>
            <a:endParaRPr lang="en-US" sz="2000" dirty="0">
              <a:solidFill>
                <a:srgbClr val="404040"/>
              </a:solidFill>
            </a:endParaRPr>
          </a:p>
          <a:p>
            <a:pPr marL="0" indent="0" eaLnBrk="1" hangingPunct="1">
              <a:buNone/>
              <a:defRPr/>
            </a:pPr>
            <a:endParaRPr lang="en-US" sz="2000" dirty="0">
              <a:solidFill>
                <a:srgbClr val="404040"/>
              </a:solidFill>
            </a:endParaRPr>
          </a:p>
          <a:p>
            <a:pPr marL="0" indent="0" algn="ctr" eaLnBrk="1" hangingPunct="1">
              <a:buNone/>
              <a:defRPr/>
            </a:pPr>
            <a:r>
              <a:rPr lang="en-US" sz="3200" dirty="0">
                <a:solidFill>
                  <a:srgbClr val="404040"/>
                </a:solidFill>
              </a:rPr>
              <a:t>The court can also issue a FVPO if the court finds that the respondent violated a FVPO while it was in effect</a:t>
            </a:r>
          </a:p>
          <a:p>
            <a:pPr algn="ctr" eaLnBrk="1" hangingPunct="1">
              <a:defRPr/>
            </a:pPr>
            <a:endParaRPr lang="en-US" sz="3200" dirty="0">
              <a:solidFill>
                <a:srgbClr val="404040"/>
              </a:solidFill>
            </a:endParaRPr>
          </a:p>
          <a:p>
            <a:pPr marL="457200" lvl="1" indent="0">
              <a:buNone/>
              <a:defRPr/>
            </a:pPr>
            <a:r>
              <a:rPr lang="en-US" sz="2000" dirty="0">
                <a:solidFill>
                  <a:srgbClr val="404040"/>
                </a:solidFill>
              </a:rPr>
              <a:t>															TFC 85.002</a:t>
            </a:r>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B07ECA0F-8E70-4E7D-B59E-C34124C4BDFB}" type="slidenum">
              <a:rPr lang="en-US" altLang="en-US" sz="1000">
                <a:solidFill>
                  <a:srgbClr val="FFFFFF"/>
                </a:solidFill>
              </a:rPr>
              <a:pPr algn="r" eaLnBrk="1" hangingPunct="1">
                <a:spcAft>
                  <a:spcPts val="600"/>
                </a:spcAft>
                <a:defRPr/>
              </a:pPr>
              <a:t>15</a:t>
            </a:fld>
            <a:endParaRPr lang="en-US" altLang="en-US" sz="1000">
              <a:solidFill>
                <a:srgbClr val="FFFFFF"/>
              </a:solidFill>
            </a:endParaRPr>
          </a:p>
        </p:txBody>
      </p:sp>
    </p:spTree>
    <p:extLst>
      <p:ext uri="{BB962C8B-B14F-4D97-AF65-F5344CB8AC3E}">
        <p14:creationId xmlns:p14="http://schemas.microsoft.com/office/powerpoint/2010/main" val="184179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247" y="1085549"/>
            <a:ext cx="3430947" cy="4686903"/>
          </a:xfrm>
        </p:spPr>
        <p:txBody>
          <a:bodyPr anchor="ctr">
            <a:normAutofit/>
          </a:bodyPr>
          <a:lstStyle/>
          <a:p>
            <a:pPr algn="ctr" eaLnBrk="1" hangingPunct="1">
              <a:defRPr/>
            </a:pPr>
            <a:r>
              <a:rPr lang="en-US" dirty="0">
                <a:solidFill>
                  <a:schemeClr val="tx1"/>
                </a:solidFill>
              </a:rPr>
              <a:t>Orders under TFC 85.021</a:t>
            </a:r>
          </a:p>
        </p:txBody>
      </p:sp>
      <p:cxnSp>
        <p:nvCxnSpPr>
          <p:cNvPr id="15" name="Straight Connector 1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1399" y="1085549"/>
            <a:ext cx="5579707" cy="4686903"/>
          </a:xfrm>
        </p:spPr>
        <p:txBody>
          <a:bodyPr anchor="ctr">
            <a:normAutofit/>
          </a:bodyPr>
          <a:lstStyle/>
          <a:p>
            <a:pPr eaLnBrk="1" hangingPunct="1">
              <a:defRPr/>
            </a:pPr>
            <a:r>
              <a:rPr lang="en-US">
                <a:solidFill>
                  <a:schemeClr val="tx1"/>
                </a:solidFill>
              </a:rPr>
              <a:t>Can set a schedule for visitation with the children</a:t>
            </a:r>
          </a:p>
          <a:p>
            <a:pPr eaLnBrk="1" hangingPunct="1">
              <a:defRPr/>
            </a:pPr>
            <a:r>
              <a:rPr lang="en-US">
                <a:solidFill>
                  <a:schemeClr val="tx1"/>
                </a:solidFill>
              </a:rPr>
              <a:t>Can order the respondent to pay child support</a:t>
            </a:r>
          </a:p>
          <a:p>
            <a:pPr eaLnBrk="1" hangingPunct="1">
              <a:defRPr/>
            </a:pPr>
            <a:r>
              <a:rPr lang="en-US">
                <a:solidFill>
                  <a:schemeClr val="tx1"/>
                </a:solidFill>
              </a:rPr>
              <a:t>Can order the respondent to pay spousal support</a:t>
            </a:r>
          </a:p>
          <a:p>
            <a:pPr eaLnBrk="1" hangingPunct="1">
              <a:defRPr/>
            </a:pPr>
            <a:r>
              <a:rPr lang="en-US">
                <a:solidFill>
                  <a:schemeClr val="tx1"/>
                </a:solidFill>
              </a:rPr>
              <a:t>Property orders (exclusive use, no damaging or encumbering)</a:t>
            </a:r>
          </a:p>
        </p:txBody>
      </p:sp>
      <p:sp>
        <p:nvSpPr>
          <p:cNvPr id="4" name="Slide Number Placeholder 3"/>
          <p:cNvSpPr>
            <a:spLocks noGrp="1"/>
          </p:cNvSpPr>
          <p:nvPr>
            <p:ph type="sldNum" sz="quarter" idx="12"/>
          </p:nvPr>
        </p:nvSpPr>
        <p:spPr>
          <a:xfrm>
            <a:off x="10805504" y="317862"/>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Aft>
                <a:spcPts val="600"/>
              </a:spcAft>
              <a:defRPr/>
            </a:pPr>
            <a:fld id="{9B5721FA-1E2F-47EC-93CD-50531AD235D6}" type="slidenum">
              <a:rPr lang="en-US" altLang="en-US" smtClean="0"/>
              <a:pPr algn="l" eaLnBrk="1" hangingPunct="1">
                <a:spcAft>
                  <a:spcPts val="600"/>
                </a:spcAft>
                <a:defRPr/>
              </a:pPr>
              <a:t>16</a:t>
            </a:fld>
            <a:endParaRPr lang="en-US" altLang="en-US"/>
          </a:p>
        </p:txBody>
      </p:sp>
    </p:spTree>
    <p:extLst>
      <p:ext uri="{BB962C8B-B14F-4D97-AF65-F5344CB8AC3E}">
        <p14:creationId xmlns:p14="http://schemas.microsoft.com/office/powerpoint/2010/main" val="247694290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117762" name="Rectangle 2"/>
          <p:cNvSpPr>
            <a:spLocks noGrp="1" noChangeArrowheads="1"/>
          </p:cNvSpPr>
          <p:nvPr>
            <p:ph type="title"/>
          </p:nvPr>
        </p:nvSpPr>
        <p:spPr>
          <a:xfrm>
            <a:off x="836247" y="1085549"/>
            <a:ext cx="3430947" cy="4686903"/>
          </a:xfrm>
        </p:spPr>
        <p:txBody>
          <a:bodyPr anchor="ctr">
            <a:normAutofit/>
          </a:bodyPr>
          <a:lstStyle/>
          <a:p>
            <a:pPr algn="ctr" eaLnBrk="1" hangingPunct="1">
              <a:defRPr/>
            </a:pPr>
            <a:r>
              <a:rPr lang="en-US" dirty="0">
                <a:solidFill>
                  <a:schemeClr val="tx1"/>
                </a:solidFill>
              </a:rPr>
              <a:t>Orders Under TFC 85.022</a:t>
            </a:r>
          </a:p>
        </p:txBody>
      </p:sp>
      <p:cxnSp>
        <p:nvCxnSpPr>
          <p:cNvPr id="78" name="Straight Connector 7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7763" name="Rectangle 3"/>
          <p:cNvSpPr>
            <a:spLocks noGrp="1" noChangeArrowheads="1"/>
          </p:cNvSpPr>
          <p:nvPr>
            <p:ph type="body" idx="1"/>
          </p:nvPr>
        </p:nvSpPr>
        <p:spPr>
          <a:xfrm>
            <a:off x="5041399" y="1085549"/>
            <a:ext cx="5579707" cy="4686903"/>
          </a:xfrm>
        </p:spPr>
        <p:txBody>
          <a:bodyPr anchor="ctr">
            <a:normAutofit/>
          </a:bodyPr>
          <a:lstStyle/>
          <a:p>
            <a:pPr eaLnBrk="1" hangingPunct="1">
              <a:defRPr/>
            </a:pPr>
            <a:endParaRPr lang="en-US" dirty="0">
              <a:solidFill>
                <a:schemeClr val="tx1"/>
              </a:solidFill>
            </a:endParaRPr>
          </a:p>
          <a:p>
            <a:pPr eaLnBrk="1" hangingPunct="1">
              <a:defRPr/>
            </a:pPr>
            <a:endParaRPr lang="en-US" dirty="0">
              <a:solidFill>
                <a:schemeClr val="tx1"/>
              </a:solidFill>
            </a:endParaRPr>
          </a:p>
          <a:p>
            <a:pPr eaLnBrk="1" hangingPunct="1">
              <a:defRPr/>
            </a:pPr>
            <a:r>
              <a:rPr lang="en-US" dirty="0">
                <a:solidFill>
                  <a:schemeClr val="tx1"/>
                </a:solidFill>
              </a:rPr>
              <a:t>Upon </a:t>
            </a:r>
            <a:r>
              <a:rPr lang="en-US" u="sng" dirty="0">
                <a:solidFill>
                  <a:schemeClr val="tx1"/>
                </a:solidFill>
              </a:rPr>
              <a:t>a finding that family violence has occurred</a:t>
            </a:r>
            <a:r>
              <a:rPr lang="en-US" dirty="0">
                <a:solidFill>
                  <a:schemeClr val="tx1"/>
                </a:solidFill>
              </a:rPr>
              <a:t>, the Court may prohibit the Respondent from:</a:t>
            </a:r>
          </a:p>
          <a:p>
            <a:pPr lvl="1" eaLnBrk="1" hangingPunct="1">
              <a:defRPr/>
            </a:pPr>
            <a:r>
              <a:rPr lang="en-US" dirty="0">
                <a:solidFill>
                  <a:schemeClr val="tx1"/>
                </a:solidFill>
              </a:rPr>
              <a:t>going near the protected parties’ residence, place of work, childcare or school;</a:t>
            </a:r>
          </a:p>
          <a:p>
            <a:pPr lvl="1" eaLnBrk="1" hangingPunct="1">
              <a:defRPr/>
            </a:pPr>
            <a:r>
              <a:rPr lang="en-US" dirty="0">
                <a:solidFill>
                  <a:schemeClr val="tx1"/>
                </a:solidFill>
              </a:rPr>
              <a:t>communicating directly with the protected party in a threatening or harassing manner or upon a showing of good cause in any manner except through attorneys;</a:t>
            </a:r>
          </a:p>
          <a:p>
            <a:pPr lvl="1" eaLnBrk="1" hangingPunct="1">
              <a:defRPr/>
            </a:pPr>
            <a:r>
              <a:rPr lang="en-US" dirty="0">
                <a:solidFill>
                  <a:schemeClr val="tx1"/>
                </a:solidFill>
              </a:rPr>
              <a:t>engaging in conduct that is intended to harass, annoy, alarm, abuse, torment or embarrass the applicant;</a:t>
            </a:r>
          </a:p>
          <a:p>
            <a:pPr lvl="1" eaLnBrk="1" hangingPunct="1">
              <a:defRPr/>
            </a:pPr>
            <a:r>
              <a:rPr lang="en-US" dirty="0">
                <a:solidFill>
                  <a:schemeClr val="tx1"/>
                </a:solidFill>
              </a:rPr>
              <a:t>possessing firearms or ammunition</a:t>
            </a:r>
          </a:p>
          <a:p>
            <a:pPr lvl="1" eaLnBrk="1" hangingPunct="1">
              <a:defRPr/>
            </a:pPr>
            <a:endParaRPr lang="en-US" dirty="0">
              <a:solidFill>
                <a:schemeClr val="tx1"/>
              </a:solidFill>
            </a:endParaRPr>
          </a:p>
          <a:p>
            <a:pPr lvl="1" eaLnBrk="1" hangingPunct="1">
              <a:defRPr/>
            </a:pPr>
            <a:endParaRPr lang="en-US" dirty="0">
              <a:solidFill>
                <a:schemeClr val="tx1"/>
              </a:solidFill>
            </a:endParaRPr>
          </a:p>
        </p:txBody>
      </p:sp>
      <p:sp>
        <p:nvSpPr>
          <p:cNvPr id="2" name="Slide Number Placeholder 1"/>
          <p:cNvSpPr>
            <a:spLocks noGrp="1"/>
          </p:cNvSpPr>
          <p:nvPr>
            <p:ph type="sldNum" sz="quarter" idx="12"/>
          </p:nvPr>
        </p:nvSpPr>
        <p:spPr>
          <a:xfrm>
            <a:off x="10805504" y="317862"/>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Aft>
                <a:spcPts val="600"/>
              </a:spcAft>
              <a:defRPr/>
            </a:pPr>
            <a:fld id="{BB8CC3F4-5B15-4F6B-B05A-48A4F536893F}" type="slidenum">
              <a:rPr lang="en-US" altLang="en-US" smtClean="0"/>
              <a:pPr algn="l" eaLnBrk="1" hangingPunct="1">
                <a:spcAft>
                  <a:spcPts val="600"/>
                </a:spcAft>
                <a:defRPr/>
              </a:pPr>
              <a:t>17</a:t>
            </a:fld>
            <a:endParaRPr lang="en-US" altLang="en-US"/>
          </a:p>
        </p:txBody>
      </p:sp>
    </p:spTree>
    <p:extLst>
      <p:ext uri="{BB962C8B-B14F-4D97-AF65-F5344CB8AC3E}">
        <p14:creationId xmlns:p14="http://schemas.microsoft.com/office/powerpoint/2010/main" val="318604946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118786" name="Rectangle 2"/>
          <p:cNvSpPr>
            <a:spLocks noGrp="1" noChangeArrowheads="1"/>
          </p:cNvSpPr>
          <p:nvPr>
            <p:ph type="title"/>
          </p:nvPr>
        </p:nvSpPr>
        <p:spPr>
          <a:xfrm>
            <a:off x="836247" y="1085549"/>
            <a:ext cx="3430947" cy="4686903"/>
          </a:xfrm>
        </p:spPr>
        <p:txBody>
          <a:bodyPr anchor="ctr">
            <a:normAutofit/>
          </a:bodyPr>
          <a:lstStyle/>
          <a:p>
            <a:pPr algn="ctr" eaLnBrk="1" hangingPunct="1">
              <a:defRPr/>
            </a:pPr>
            <a:r>
              <a:rPr lang="en-US" dirty="0">
                <a:solidFill>
                  <a:schemeClr val="tx1"/>
                </a:solidFill>
              </a:rPr>
              <a:t>Orders under TFC 85.022 contd.</a:t>
            </a:r>
          </a:p>
        </p:txBody>
      </p:sp>
      <p:cxnSp>
        <p:nvCxnSpPr>
          <p:cNvPr id="78" name="Straight Connector 7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8787" name="Rectangle 3"/>
          <p:cNvSpPr>
            <a:spLocks noGrp="1" noChangeArrowheads="1"/>
          </p:cNvSpPr>
          <p:nvPr>
            <p:ph type="body" idx="1"/>
          </p:nvPr>
        </p:nvSpPr>
        <p:spPr>
          <a:xfrm>
            <a:off x="5041399" y="1085549"/>
            <a:ext cx="5579707" cy="4686903"/>
          </a:xfrm>
        </p:spPr>
        <p:txBody>
          <a:bodyPr anchor="ctr">
            <a:normAutofit/>
          </a:bodyPr>
          <a:lstStyle/>
          <a:p>
            <a:pPr marL="457200" lvl="1" indent="0" eaLnBrk="1" hangingPunct="1">
              <a:buNone/>
              <a:defRPr/>
            </a:pPr>
            <a:r>
              <a:rPr lang="en-US" dirty="0">
                <a:solidFill>
                  <a:schemeClr val="tx1"/>
                </a:solidFill>
              </a:rPr>
              <a:t>Attend counseling</a:t>
            </a:r>
          </a:p>
          <a:p>
            <a:pPr marL="457200" lvl="1" indent="0" eaLnBrk="1" hangingPunct="1">
              <a:buNone/>
              <a:defRPr/>
            </a:pPr>
            <a:r>
              <a:rPr lang="en-US" dirty="0">
                <a:solidFill>
                  <a:schemeClr val="tx1"/>
                </a:solidFill>
              </a:rPr>
              <a:t>Can order respondent to perform acts specified by the court to be necessary or appropriate to prevent or reduce the likelihood of family violence</a:t>
            </a:r>
          </a:p>
          <a:p>
            <a:pPr lvl="2" eaLnBrk="1" hangingPunct="1">
              <a:defRPr/>
            </a:pPr>
            <a:r>
              <a:rPr lang="en-US" dirty="0">
                <a:solidFill>
                  <a:schemeClr val="tx1"/>
                </a:solidFill>
              </a:rPr>
              <a:t>Stay away from the protected party’s person;</a:t>
            </a:r>
          </a:p>
          <a:p>
            <a:pPr lvl="2" eaLnBrk="1" hangingPunct="1">
              <a:defRPr/>
            </a:pPr>
            <a:r>
              <a:rPr lang="en-US" dirty="0">
                <a:solidFill>
                  <a:schemeClr val="tx1"/>
                </a:solidFill>
              </a:rPr>
              <a:t>Psych evaluation;</a:t>
            </a:r>
          </a:p>
          <a:p>
            <a:pPr lvl="2" eaLnBrk="1" hangingPunct="1">
              <a:defRPr/>
            </a:pPr>
            <a:r>
              <a:rPr lang="en-US" dirty="0">
                <a:solidFill>
                  <a:schemeClr val="tx1"/>
                </a:solidFill>
              </a:rPr>
              <a:t>Parenting classes</a:t>
            </a:r>
          </a:p>
          <a:p>
            <a:pPr lvl="2" eaLnBrk="1" hangingPunct="1">
              <a:defRPr/>
            </a:pPr>
            <a:r>
              <a:rPr lang="en-US" dirty="0">
                <a:solidFill>
                  <a:schemeClr val="tx1"/>
                </a:solidFill>
              </a:rPr>
              <a:t>Return passports, social security cards</a:t>
            </a:r>
          </a:p>
          <a:p>
            <a:pPr lvl="2" eaLnBrk="1" hangingPunct="1">
              <a:defRPr/>
            </a:pPr>
            <a:r>
              <a:rPr lang="en-US" dirty="0">
                <a:solidFill>
                  <a:schemeClr val="tx1"/>
                </a:solidFill>
              </a:rPr>
              <a:t>Surrender firearms</a:t>
            </a:r>
          </a:p>
          <a:p>
            <a:pPr lvl="2" eaLnBrk="1" hangingPunct="1">
              <a:defRPr/>
            </a:pPr>
            <a:r>
              <a:rPr lang="en-US" dirty="0">
                <a:solidFill>
                  <a:schemeClr val="tx1"/>
                </a:solidFill>
              </a:rPr>
              <a:t>(Be creative!)</a:t>
            </a:r>
          </a:p>
          <a:p>
            <a:pPr lvl="2" eaLnBrk="1" hangingPunct="1">
              <a:defRPr/>
            </a:pPr>
            <a:endParaRPr lang="en-US" dirty="0">
              <a:solidFill>
                <a:schemeClr val="tx1"/>
              </a:solidFill>
            </a:endParaRPr>
          </a:p>
        </p:txBody>
      </p:sp>
      <p:sp>
        <p:nvSpPr>
          <p:cNvPr id="2" name="Slide Number Placeholder 1"/>
          <p:cNvSpPr>
            <a:spLocks noGrp="1"/>
          </p:cNvSpPr>
          <p:nvPr>
            <p:ph type="sldNum" sz="quarter" idx="12"/>
          </p:nvPr>
        </p:nvSpPr>
        <p:spPr>
          <a:xfrm>
            <a:off x="10805504" y="317862"/>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Aft>
                <a:spcPts val="600"/>
              </a:spcAft>
              <a:defRPr/>
            </a:pPr>
            <a:fld id="{477A1C36-72B7-42FD-9C9C-F4AF3D31F674}" type="slidenum">
              <a:rPr lang="en-US" altLang="en-US" smtClean="0"/>
              <a:pPr algn="l" eaLnBrk="1" hangingPunct="1">
                <a:spcAft>
                  <a:spcPts val="600"/>
                </a:spcAft>
                <a:defRPr/>
              </a:pPr>
              <a:t>18</a:t>
            </a:fld>
            <a:endParaRPr lang="en-US" altLang="en-US"/>
          </a:p>
        </p:txBody>
      </p:sp>
    </p:spTree>
    <p:extLst>
      <p:ext uri="{BB962C8B-B14F-4D97-AF65-F5344CB8AC3E}">
        <p14:creationId xmlns:p14="http://schemas.microsoft.com/office/powerpoint/2010/main" val="137583463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eaLnBrk="1" hangingPunct="1">
              <a:defRPr/>
            </a:pPr>
            <a:r>
              <a:rPr lang="en-US" sz="3200" dirty="0">
                <a:solidFill>
                  <a:srgbClr val="EBEBEB"/>
                </a:solidFill>
              </a:rPr>
              <a:t>Agreed FVPOs</a:t>
            </a:r>
          </a:p>
        </p:txBody>
      </p:sp>
      <p:sp>
        <p:nvSpPr>
          <p:cNvPr id="37" name="Content Placeholder 2"/>
          <p:cNvSpPr>
            <a:spLocks noGrp="1"/>
          </p:cNvSpPr>
          <p:nvPr>
            <p:ph idx="1"/>
          </p:nvPr>
        </p:nvSpPr>
        <p:spPr>
          <a:xfrm>
            <a:off x="5290077" y="437513"/>
            <a:ext cx="5502614" cy="5954325"/>
          </a:xfrm>
        </p:spPr>
        <p:txBody>
          <a:bodyPr anchor="ctr">
            <a:normAutofit/>
          </a:bodyPr>
          <a:lstStyle/>
          <a:p>
            <a:pPr marL="0" indent="0" algn="ctr" eaLnBrk="1" hangingPunct="1">
              <a:buNone/>
              <a:defRPr/>
            </a:pPr>
            <a:r>
              <a:rPr lang="en-US" sz="2000" dirty="0"/>
              <a:t>The parties may agree to the terms of a FVPO, </a:t>
            </a:r>
            <a:r>
              <a:rPr lang="en-US" sz="2000" i="1" dirty="0"/>
              <a:t>subject to </a:t>
            </a:r>
            <a:r>
              <a:rPr lang="en-US" sz="2000" dirty="0"/>
              <a:t>the approval of the Court. </a:t>
            </a:r>
          </a:p>
          <a:p>
            <a:pPr marL="0" indent="0" algn="ctr" eaLnBrk="1" hangingPunct="1">
              <a:buNone/>
              <a:defRPr/>
            </a:pPr>
            <a:r>
              <a:rPr lang="en-US" sz="2000" dirty="0"/>
              <a:t>The Court cannot approve an agreement that requires the Applicant to do or refrain from certain acts.</a:t>
            </a:r>
          </a:p>
          <a:p>
            <a:pPr marL="0" indent="0" algn="ctr" eaLnBrk="1" hangingPunct="1">
              <a:buNone/>
              <a:defRPr/>
            </a:pPr>
            <a:r>
              <a:rPr lang="en-US" sz="2000" dirty="0"/>
              <a:t>Agreed orders are enforceable civilly or criminally.</a:t>
            </a:r>
          </a:p>
          <a:p>
            <a:pPr marL="0" indent="0" algn="ctr" eaLnBrk="1" hangingPunct="1">
              <a:buNone/>
              <a:defRPr/>
            </a:pPr>
            <a:r>
              <a:rPr lang="en-US" sz="2000" dirty="0"/>
              <a:t>The statute is SILENT as to whether agreed POs require findings of FV</a:t>
            </a:r>
          </a:p>
          <a:p>
            <a:pPr marL="0" indent="0" algn="r">
              <a:buNone/>
              <a:defRPr/>
            </a:pPr>
            <a:r>
              <a:rPr lang="en-US" sz="2000" dirty="0"/>
              <a:t>			TFC 85.005</a:t>
            </a:r>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9850FD20-8C2C-47AA-916D-3032E6AA4434}" type="slidenum">
              <a:rPr lang="en-US" altLang="en-US" sz="1000">
                <a:solidFill>
                  <a:schemeClr val="accent1"/>
                </a:solidFill>
              </a:rPr>
              <a:pPr algn="r" eaLnBrk="1" hangingPunct="1">
                <a:spcAft>
                  <a:spcPts val="600"/>
                </a:spcAft>
                <a:defRPr/>
              </a:pPr>
              <a:t>19</a:t>
            </a:fld>
            <a:endParaRPr lang="en-US" altLang="en-US" sz="1000">
              <a:solidFill>
                <a:schemeClr val="accent1"/>
              </a:solidFill>
            </a:endParaRPr>
          </a:p>
        </p:txBody>
      </p:sp>
    </p:spTree>
    <p:extLst>
      <p:ext uri="{BB962C8B-B14F-4D97-AF65-F5344CB8AC3E}">
        <p14:creationId xmlns:p14="http://schemas.microsoft.com/office/powerpoint/2010/main" val="414576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76" name="Freeform: Shape 75">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p:cNvSpPr>
            <a:spLocks noGrp="1"/>
          </p:cNvSpPr>
          <p:nvPr>
            <p:ph type="title"/>
          </p:nvPr>
        </p:nvSpPr>
        <p:spPr>
          <a:xfrm>
            <a:off x="1683171" y="838200"/>
            <a:ext cx="8825659" cy="977902"/>
          </a:xfrm>
        </p:spPr>
        <p:txBody>
          <a:bodyPr>
            <a:normAutofit/>
          </a:bodyPr>
          <a:lstStyle/>
          <a:p>
            <a:pPr algn="ctr"/>
            <a:r>
              <a:rPr lang="en-US">
                <a:solidFill>
                  <a:srgbClr val="EBEBEB"/>
                </a:solidFill>
              </a:rPr>
              <a:t>Domestic Violence</a:t>
            </a:r>
          </a:p>
        </p:txBody>
      </p:sp>
      <p:sp>
        <p:nvSpPr>
          <p:cNvPr id="11267" name="Rectangle 3"/>
          <p:cNvSpPr>
            <a:spLocks noGrp="1" noRot="1" noChangeArrowheads="1"/>
          </p:cNvSpPr>
          <p:nvPr>
            <p:ph idx="1"/>
          </p:nvPr>
        </p:nvSpPr>
        <p:spPr>
          <a:xfrm>
            <a:off x="1683171" y="2757942"/>
            <a:ext cx="8825659" cy="3261857"/>
          </a:xfrm>
        </p:spPr>
        <p:txBody>
          <a:bodyPr>
            <a:normAutofit/>
          </a:bodyPr>
          <a:lstStyle/>
          <a:p>
            <a:pPr>
              <a:buFont typeface="Wingdings" panose="05000000000000000000" pitchFamily="2" charset="2"/>
              <a:buNone/>
              <a:defRPr/>
            </a:pPr>
            <a:r>
              <a:rPr lang="en-US" altLang="en-US" sz="2000">
                <a:solidFill>
                  <a:srgbClr val="404040"/>
                </a:solidFill>
              </a:rPr>
              <a:t>	Domestic Violence is a pattern of controlling and coercive conduct that serves to deprive partners of safety and autonomy.  Perpetrators believe they are entitled to power and control over their partners and perceive all interactions within relationships through a prism of compliance or disobedience.  Perpetrators use abuse tactics to reinforce their rules and maintain control over their partners.</a:t>
            </a:r>
          </a:p>
        </p:txBody>
      </p:sp>
    </p:spTree>
    <p:extLst>
      <p:ext uri="{BB962C8B-B14F-4D97-AF65-F5344CB8AC3E}">
        <p14:creationId xmlns:p14="http://schemas.microsoft.com/office/powerpoint/2010/main" val="2782133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6" name="Group 75">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77" name="Rectangle 76">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60418" name="Rectangle 2"/>
          <p:cNvSpPr>
            <a:spLocks noGrp="1" noChangeArrowheads="1"/>
          </p:cNvSpPr>
          <p:nvPr>
            <p:ph type="title"/>
          </p:nvPr>
        </p:nvSpPr>
        <p:spPr>
          <a:xfrm>
            <a:off x="1000372" y="1209957"/>
            <a:ext cx="3034580" cy="4438087"/>
          </a:xfrm>
        </p:spPr>
        <p:txBody>
          <a:bodyPr anchor="ctr">
            <a:normAutofit/>
          </a:bodyPr>
          <a:lstStyle/>
          <a:p>
            <a:pPr algn="ctr">
              <a:defRPr/>
            </a:pPr>
            <a:r>
              <a:rPr lang="en-US" altLang="en-US" sz="3200" dirty="0">
                <a:solidFill>
                  <a:schemeClr val="tx1"/>
                </a:solidFill>
                <a:effectLst>
                  <a:outerShdw blurRad="38100" dist="38100" dir="2700000" algn="tl">
                    <a:srgbClr val="000000">
                      <a:alpha val="43137"/>
                    </a:srgbClr>
                  </a:outerShdw>
                </a:effectLst>
              </a:rPr>
              <a:t>Drafting Protective Orders</a:t>
            </a:r>
          </a:p>
        </p:txBody>
      </p:sp>
      <p:cxnSp>
        <p:nvCxnSpPr>
          <p:cNvPr id="80" name="Straight Connector 79">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0419" name="Rectangle 3"/>
          <p:cNvSpPr>
            <a:spLocks noGrp="1" noChangeArrowheads="1"/>
          </p:cNvSpPr>
          <p:nvPr>
            <p:ph type="body" idx="1"/>
          </p:nvPr>
        </p:nvSpPr>
        <p:spPr>
          <a:xfrm>
            <a:off x="4714283" y="467397"/>
            <a:ext cx="5302189" cy="6386513"/>
          </a:xfrm>
        </p:spPr>
        <p:txBody>
          <a:bodyPr anchor="ctr">
            <a:normAutofit fontScale="70000" lnSpcReduction="20000"/>
          </a:bodyPr>
          <a:lstStyle/>
          <a:p>
            <a:pPr>
              <a:buFont typeface="Wingdings" panose="05000000000000000000" pitchFamily="2" charset="2"/>
              <a:buNone/>
              <a:defRPr/>
            </a:pPr>
            <a:r>
              <a:rPr lang="en-US" altLang="en-US" dirty="0">
                <a:solidFill>
                  <a:schemeClr val="tx1"/>
                </a:solidFill>
              </a:rPr>
              <a:t>	</a:t>
            </a:r>
          </a:p>
          <a:p>
            <a:pPr>
              <a:buFont typeface="Wingdings" panose="05000000000000000000" pitchFamily="2" charset="2"/>
              <a:buNone/>
              <a:defRPr/>
            </a:pPr>
            <a:endParaRPr lang="en-US" altLang="en-US" dirty="0">
              <a:solidFill>
                <a:schemeClr val="tx1"/>
              </a:solidFill>
            </a:endParaRPr>
          </a:p>
          <a:p>
            <a:pPr>
              <a:buFont typeface="Wingdings" panose="05000000000000000000" pitchFamily="2" charset="2"/>
              <a:buNone/>
              <a:defRPr/>
            </a:pPr>
            <a:r>
              <a:rPr lang="en-US" altLang="en-US" dirty="0">
                <a:solidFill>
                  <a:schemeClr val="tx1"/>
                </a:solidFill>
              </a:rPr>
              <a:t>	</a:t>
            </a:r>
            <a:r>
              <a:rPr lang="en-US" altLang="en-US" sz="2900" dirty="0">
                <a:solidFill>
                  <a:schemeClr val="tx1"/>
                </a:solidFill>
              </a:rPr>
              <a:t>It is important to draft clear and enforceable orders.  </a:t>
            </a:r>
          </a:p>
          <a:p>
            <a:pPr>
              <a:buFont typeface="Wingdings" panose="05000000000000000000" pitchFamily="2" charset="2"/>
              <a:buNone/>
              <a:defRPr/>
            </a:pPr>
            <a:endParaRPr lang="en-US" altLang="en-US" sz="2900" dirty="0">
              <a:solidFill>
                <a:schemeClr val="tx1"/>
              </a:solidFill>
            </a:endParaRPr>
          </a:p>
          <a:p>
            <a:pPr>
              <a:buFont typeface="Wingdings" panose="05000000000000000000" pitchFamily="2" charset="2"/>
              <a:buNone/>
              <a:defRPr/>
            </a:pPr>
            <a:r>
              <a:rPr lang="en-US" altLang="en-US" sz="2900" dirty="0">
                <a:solidFill>
                  <a:schemeClr val="tx1"/>
                </a:solidFill>
              </a:rPr>
              <a:t>	Include an expiration date.</a:t>
            </a:r>
          </a:p>
          <a:p>
            <a:pPr>
              <a:buFont typeface="Wingdings" panose="05000000000000000000" pitchFamily="2" charset="2"/>
              <a:buNone/>
              <a:defRPr/>
            </a:pPr>
            <a:endParaRPr lang="en-US" altLang="en-US" sz="2900" dirty="0">
              <a:solidFill>
                <a:schemeClr val="tx1"/>
              </a:solidFill>
            </a:endParaRPr>
          </a:p>
          <a:p>
            <a:pPr>
              <a:buFont typeface="Wingdings" panose="05000000000000000000" pitchFamily="2" charset="2"/>
              <a:buNone/>
              <a:defRPr/>
            </a:pPr>
            <a:r>
              <a:rPr lang="en-US" altLang="en-US" sz="2900" dirty="0">
                <a:solidFill>
                  <a:schemeClr val="tx1"/>
                </a:solidFill>
              </a:rPr>
              <a:t>	Include minimum distance Respondent must stay away.</a:t>
            </a:r>
          </a:p>
          <a:p>
            <a:pPr>
              <a:buFont typeface="Wingdings" panose="05000000000000000000" pitchFamily="2" charset="2"/>
              <a:buNone/>
              <a:defRPr/>
            </a:pPr>
            <a:endParaRPr lang="en-US" altLang="en-US" sz="2900" dirty="0">
              <a:solidFill>
                <a:schemeClr val="tx1"/>
              </a:solidFill>
            </a:endParaRPr>
          </a:p>
          <a:p>
            <a:pPr>
              <a:buFont typeface="Wingdings" panose="05000000000000000000" pitchFamily="2" charset="2"/>
              <a:buNone/>
              <a:defRPr/>
            </a:pPr>
            <a:r>
              <a:rPr lang="en-US" altLang="en-US" sz="2900" dirty="0">
                <a:solidFill>
                  <a:schemeClr val="tx1"/>
                </a:solidFill>
              </a:rPr>
              <a:t>	Include day Respondent is ordered to begin and complete counseling, surrender firearms, etc..</a:t>
            </a:r>
          </a:p>
          <a:p>
            <a:pPr>
              <a:buFont typeface="Wingdings" panose="05000000000000000000" pitchFamily="2" charset="2"/>
              <a:buNone/>
              <a:defRPr/>
            </a:pPr>
            <a:endParaRPr lang="en-US" altLang="en-US" sz="2900" dirty="0">
              <a:solidFill>
                <a:schemeClr val="tx1"/>
              </a:solidFill>
            </a:endParaRPr>
          </a:p>
          <a:p>
            <a:pPr>
              <a:buFont typeface="Wingdings" panose="05000000000000000000" pitchFamily="2" charset="2"/>
              <a:buNone/>
              <a:defRPr/>
            </a:pPr>
            <a:r>
              <a:rPr lang="en-US" altLang="en-US" sz="2900" dirty="0">
                <a:solidFill>
                  <a:schemeClr val="tx1"/>
                </a:solidFill>
              </a:rPr>
              <a:t>	Be specific about days/times and location for child exchange and visitation.</a:t>
            </a:r>
          </a:p>
          <a:p>
            <a:pPr>
              <a:buFont typeface="Wingdings" panose="05000000000000000000" pitchFamily="2" charset="2"/>
              <a:buNone/>
              <a:defRPr/>
            </a:pPr>
            <a:r>
              <a:rPr lang="en-US" altLang="en-US" sz="2900" dirty="0">
                <a:solidFill>
                  <a:schemeClr val="tx1"/>
                </a:solidFill>
              </a:rPr>
              <a:t>	</a:t>
            </a:r>
          </a:p>
          <a:p>
            <a:pPr>
              <a:buFont typeface="Wingdings" panose="05000000000000000000" pitchFamily="2" charset="2"/>
              <a:buNone/>
              <a:defRPr/>
            </a:pPr>
            <a:r>
              <a:rPr lang="en-US" altLang="en-US" dirty="0">
                <a:solidFill>
                  <a:schemeClr val="tx1"/>
                </a:solidFill>
              </a:rPr>
              <a:t>	</a:t>
            </a:r>
          </a:p>
          <a:p>
            <a:pPr>
              <a:buFont typeface="Wingdings" panose="05000000000000000000" pitchFamily="2" charset="2"/>
              <a:buNone/>
              <a:defRPr/>
            </a:pPr>
            <a:endParaRPr lang="en-US" altLang="en-US" dirty="0">
              <a:solidFill>
                <a:schemeClr val="tx1"/>
              </a:solidFill>
            </a:endParaRPr>
          </a:p>
        </p:txBody>
      </p:sp>
    </p:spTree>
    <p:extLst>
      <p:ext uri="{BB962C8B-B14F-4D97-AF65-F5344CB8AC3E}">
        <p14:creationId xmlns:p14="http://schemas.microsoft.com/office/powerpoint/2010/main" val="315649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ctr" eaLnBrk="1" hangingPunct="1">
              <a:defRPr/>
            </a:pPr>
            <a:r>
              <a:rPr lang="en-US" sz="3200" dirty="0">
                <a:solidFill>
                  <a:schemeClr val="tx1"/>
                </a:solidFill>
                <a:effectLst>
                  <a:outerShdw blurRad="38100" dist="38100" dir="2700000" algn="tl">
                    <a:srgbClr val="000000">
                      <a:alpha val="43137"/>
                    </a:srgbClr>
                  </a:outerShdw>
                </a:effectLst>
              </a:rPr>
              <a:t>Duration</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14283" y="374317"/>
            <a:ext cx="5302189" cy="5775891"/>
          </a:xfrm>
        </p:spPr>
        <p:txBody>
          <a:bodyPr anchor="ctr">
            <a:normAutofit fontScale="92500" lnSpcReduction="20000"/>
          </a:bodyPr>
          <a:lstStyle/>
          <a:p>
            <a:pPr eaLnBrk="1" hangingPunct="1">
              <a:defRPr/>
            </a:pPr>
            <a:endParaRPr lang="en-US" dirty="0">
              <a:solidFill>
                <a:schemeClr val="tx1"/>
              </a:solidFill>
            </a:endParaRPr>
          </a:p>
          <a:p>
            <a:pPr eaLnBrk="1" hangingPunct="1">
              <a:defRPr/>
            </a:pPr>
            <a:endParaRPr lang="en-US" dirty="0">
              <a:solidFill>
                <a:schemeClr val="tx1"/>
              </a:solidFill>
            </a:endParaRPr>
          </a:p>
          <a:p>
            <a:pPr marL="0" indent="0" eaLnBrk="1" hangingPunct="1">
              <a:buNone/>
              <a:defRPr/>
            </a:pPr>
            <a:r>
              <a:rPr lang="en-US" sz="2200" dirty="0">
                <a:solidFill>
                  <a:schemeClr val="tx1"/>
                </a:solidFill>
              </a:rPr>
              <a:t>2 years, or</a:t>
            </a:r>
          </a:p>
          <a:p>
            <a:pPr marL="0" indent="0">
              <a:buNone/>
              <a:defRPr/>
            </a:pPr>
            <a:endParaRPr lang="en-US" sz="2200" dirty="0">
              <a:solidFill>
                <a:schemeClr val="tx1"/>
              </a:solidFill>
            </a:endParaRPr>
          </a:p>
          <a:p>
            <a:pPr marL="0" indent="0">
              <a:buNone/>
              <a:defRPr/>
            </a:pPr>
            <a:r>
              <a:rPr lang="en-US" sz="2200" dirty="0">
                <a:solidFill>
                  <a:schemeClr val="tx1"/>
                </a:solidFill>
              </a:rPr>
              <a:t>The Court may grant orders exceeding 2 years upon a finding that Respondent:</a:t>
            </a:r>
          </a:p>
          <a:p>
            <a:pPr lvl="1">
              <a:defRPr/>
            </a:pPr>
            <a:r>
              <a:rPr lang="en-US" sz="1800" dirty="0">
                <a:solidFill>
                  <a:schemeClr val="tx1"/>
                </a:solidFill>
              </a:rPr>
              <a:t>Caused serious bodily injury to the Applicant or a member of the Applicant’s family or household; or</a:t>
            </a:r>
          </a:p>
          <a:p>
            <a:pPr lvl="1">
              <a:defRPr/>
            </a:pPr>
            <a:r>
              <a:rPr lang="en-US" sz="1800" dirty="0">
                <a:solidFill>
                  <a:schemeClr val="tx1"/>
                </a:solidFill>
              </a:rPr>
              <a:t>Was the subject of 2 or more previous protective orders, or</a:t>
            </a:r>
          </a:p>
          <a:p>
            <a:pPr lvl="1">
              <a:defRPr/>
            </a:pPr>
            <a:r>
              <a:rPr lang="en-US" sz="1800" dirty="0">
                <a:solidFill>
                  <a:schemeClr val="tx1"/>
                </a:solidFill>
              </a:rPr>
              <a:t>Respondent committed an act that constitutes felony level offense involving FV against the Applicant or any member of the applicant’s family or household, regardless of whether the Respondent has been charged with or convicted of the offense</a:t>
            </a:r>
            <a:r>
              <a:rPr lang="en-US" dirty="0">
                <a:solidFill>
                  <a:schemeClr val="tx1"/>
                </a:solidFill>
              </a:rPr>
              <a:t>.   </a:t>
            </a:r>
          </a:p>
          <a:p>
            <a:pPr marL="457200" lvl="1" indent="0">
              <a:buNone/>
              <a:defRPr/>
            </a:pPr>
            <a:r>
              <a:rPr lang="en-US" dirty="0">
                <a:solidFill>
                  <a:schemeClr val="tx1"/>
                </a:solidFill>
              </a:rPr>
              <a:t>														TFC § 85.025</a:t>
            </a:r>
          </a:p>
          <a:p>
            <a:pPr eaLnBrk="1" hangingPunct="1">
              <a:defRPr/>
            </a:pPr>
            <a:endParaRPr lang="en-US" dirty="0">
              <a:solidFill>
                <a:schemeClr val="tx1"/>
              </a:solidFill>
            </a:endParaRPr>
          </a:p>
        </p:txBody>
      </p:sp>
      <p:sp>
        <p:nvSpPr>
          <p:cNvPr id="4" name="Slide Number Placeholder 3"/>
          <p:cNvSpPr>
            <a:spLocks noGrp="1"/>
          </p:cNvSpPr>
          <p:nvPr>
            <p:ph type="sldNum" sz="quarter" idx="12"/>
          </p:nvPr>
        </p:nvSpPr>
        <p:spPr>
          <a:xfrm>
            <a:off x="11017538" y="610622"/>
            <a:ext cx="685802" cy="766675"/>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FFACD131-74FA-46CC-8E22-9713225EAC4E}" type="slidenum">
              <a:rPr lang="en-US" altLang="en-US" sz="2000">
                <a:solidFill>
                  <a:srgbClr val="FFFFFF"/>
                </a:solidFill>
              </a:rPr>
              <a:pPr eaLnBrk="1" hangingPunct="1">
                <a:spcAft>
                  <a:spcPts val="600"/>
                </a:spcAft>
                <a:defRPr/>
              </a:pPr>
              <a:t>21</a:t>
            </a:fld>
            <a:endParaRPr lang="en-US" altLang="en-US" sz="2000">
              <a:solidFill>
                <a:srgbClr val="FFFFFF"/>
              </a:solidFill>
            </a:endParaRPr>
          </a:p>
        </p:txBody>
      </p:sp>
    </p:spTree>
    <p:extLst>
      <p:ext uri="{BB962C8B-B14F-4D97-AF65-F5344CB8AC3E}">
        <p14:creationId xmlns:p14="http://schemas.microsoft.com/office/powerpoint/2010/main" val="75553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247" y="1085549"/>
            <a:ext cx="3430947" cy="4686903"/>
          </a:xfrm>
        </p:spPr>
        <p:txBody>
          <a:bodyPr anchor="ctr">
            <a:normAutofit/>
          </a:bodyPr>
          <a:lstStyle/>
          <a:p>
            <a:pPr algn="r"/>
            <a:r>
              <a:rPr lang="en-US">
                <a:solidFill>
                  <a:schemeClr val="tx1"/>
                </a:solidFill>
              </a:rPr>
              <a:t>PO Extensions </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1399" y="708917"/>
            <a:ext cx="5579707" cy="5486400"/>
          </a:xfrm>
        </p:spPr>
        <p:txBody>
          <a:bodyPr anchor="ctr">
            <a:normAutofit/>
          </a:bodyPr>
          <a:lstStyle/>
          <a:p>
            <a:pPr marL="0" indent="0">
              <a:lnSpc>
                <a:spcPct val="90000"/>
              </a:lnSpc>
              <a:buNone/>
              <a:defRPr/>
            </a:pPr>
            <a:r>
              <a:rPr lang="en-US" sz="2000" dirty="0">
                <a:solidFill>
                  <a:schemeClr val="tx1"/>
                </a:solidFill>
              </a:rPr>
              <a:t>If Respondent is incarcerated on the date of expiration, or if the PO will expire within one year after the Respondent’s release from incarceration, the PO automatically extends for:</a:t>
            </a:r>
          </a:p>
          <a:p>
            <a:pPr marL="457200" indent="-457200">
              <a:lnSpc>
                <a:spcPct val="90000"/>
              </a:lnSpc>
              <a:buFont typeface="Arial" panose="020B0604020202020204" pitchFamily="34" charset="0"/>
              <a:buChar char="•"/>
              <a:defRPr/>
            </a:pPr>
            <a:r>
              <a:rPr lang="en-US" sz="2000" dirty="0">
                <a:solidFill>
                  <a:schemeClr val="tx1"/>
                </a:solidFill>
              </a:rPr>
              <a:t>	 1 year if the Respondent was sentenced to confinement or imprisonment for more than 5 years, or</a:t>
            </a:r>
          </a:p>
          <a:p>
            <a:pPr marL="457200" indent="-457200">
              <a:lnSpc>
                <a:spcPct val="90000"/>
              </a:lnSpc>
              <a:buFont typeface="Arial" panose="020B0604020202020204" pitchFamily="34" charset="0"/>
              <a:buChar char="•"/>
              <a:defRPr/>
            </a:pPr>
            <a:r>
              <a:rPr lang="en-US" sz="2000" dirty="0">
                <a:solidFill>
                  <a:schemeClr val="tx1"/>
                </a:solidFill>
              </a:rPr>
              <a:t>	2 years if the Respondent was sentenced to confinement or imprisonment for 5 years or less</a:t>
            </a:r>
          </a:p>
          <a:p>
            <a:pPr marL="457200" lvl="1" indent="0">
              <a:lnSpc>
                <a:spcPct val="90000"/>
              </a:lnSpc>
              <a:buNone/>
              <a:defRPr/>
            </a:pPr>
            <a:r>
              <a:rPr lang="en-US" b="1" dirty="0">
                <a:solidFill>
                  <a:schemeClr val="tx1"/>
                </a:solidFill>
              </a:rPr>
              <a:t>													</a:t>
            </a:r>
            <a:r>
              <a:rPr lang="en-US" dirty="0">
                <a:solidFill>
                  <a:schemeClr val="tx1"/>
                </a:solidFill>
              </a:rPr>
              <a:t>TCF 85.025</a:t>
            </a:r>
          </a:p>
          <a:p>
            <a:pPr>
              <a:lnSpc>
                <a:spcPct val="90000"/>
              </a:lnSpc>
            </a:pPr>
            <a:endParaRPr lang="en-US" dirty="0">
              <a:solidFill>
                <a:schemeClr val="tx1"/>
              </a:solidFill>
            </a:endParaRPr>
          </a:p>
        </p:txBody>
      </p:sp>
    </p:spTree>
    <p:extLst>
      <p:ext uri="{BB962C8B-B14F-4D97-AF65-F5344CB8AC3E}">
        <p14:creationId xmlns:p14="http://schemas.microsoft.com/office/powerpoint/2010/main" val="426413613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ctr" eaLnBrk="1" hangingPunct="1">
              <a:defRPr/>
            </a:pPr>
            <a:r>
              <a:rPr lang="en-US" sz="3200" dirty="0">
                <a:solidFill>
                  <a:schemeClr val="tx1"/>
                </a:solidFill>
                <a:effectLst>
                  <a:outerShdw blurRad="38100" dist="38100" dir="2700000" algn="tl">
                    <a:srgbClr val="000000">
                      <a:alpha val="43137"/>
                    </a:srgbClr>
                  </a:outerShdw>
                </a:effectLst>
              </a:rPr>
              <a:t>Motion to Vacate PO</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78424" y="1059025"/>
            <a:ext cx="5302189" cy="4739950"/>
          </a:xfrm>
        </p:spPr>
        <p:txBody>
          <a:bodyPr anchor="ctr">
            <a:normAutofit lnSpcReduction="10000"/>
          </a:bodyPr>
          <a:lstStyle/>
          <a:p>
            <a:pPr marL="0" indent="0" algn="ctr" eaLnBrk="1" hangingPunct="1">
              <a:buNone/>
              <a:defRPr/>
            </a:pPr>
            <a:endParaRPr lang="en-US" sz="2400" dirty="0">
              <a:solidFill>
                <a:schemeClr val="tx1"/>
              </a:solidFill>
            </a:endParaRPr>
          </a:p>
          <a:p>
            <a:pPr marL="0" indent="0" algn="ctr" eaLnBrk="1" hangingPunct="1">
              <a:buNone/>
              <a:defRPr/>
            </a:pPr>
            <a:endParaRPr lang="en-US" sz="2400" dirty="0">
              <a:solidFill>
                <a:schemeClr val="tx1"/>
              </a:solidFill>
            </a:endParaRPr>
          </a:p>
          <a:p>
            <a:pPr marL="0" indent="0" algn="ctr" eaLnBrk="1" hangingPunct="1">
              <a:buNone/>
              <a:defRPr/>
            </a:pPr>
            <a:r>
              <a:rPr lang="en-US" sz="2400" dirty="0">
                <a:solidFill>
                  <a:schemeClr val="tx1"/>
                </a:solidFill>
              </a:rPr>
              <a:t>After 1 year, the Respondent may petition the Court to vacate the PO upon a showing that there is no continuing need for the PO. Respondent may file a motion to vacate one more time but not earlier than 1 year after the previous motion to vacate. </a:t>
            </a:r>
          </a:p>
          <a:p>
            <a:pPr marL="0" indent="0">
              <a:buNone/>
              <a:defRPr/>
            </a:pPr>
            <a:endParaRPr lang="en-US" dirty="0">
              <a:solidFill>
                <a:schemeClr val="tx1"/>
              </a:solidFill>
            </a:endParaRPr>
          </a:p>
          <a:p>
            <a:pPr marL="0" indent="0">
              <a:buNone/>
              <a:defRPr/>
            </a:pPr>
            <a:r>
              <a:rPr lang="en-US" dirty="0">
                <a:solidFill>
                  <a:schemeClr val="tx1"/>
                </a:solidFill>
              </a:rPr>
              <a:t>												TFC 85.025</a:t>
            </a:r>
          </a:p>
        </p:txBody>
      </p:sp>
      <p:sp>
        <p:nvSpPr>
          <p:cNvPr id="4" name="Slide Number Placeholder 3"/>
          <p:cNvSpPr>
            <a:spLocks noGrp="1"/>
          </p:cNvSpPr>
          <p:nvPr>
            <p:ph type="sldNum" sz="quarter" idx="12"/>
          </p:nvPr>
        </p:nvSpPr>
        <p:spPr>
          <a:xfrm>
            <a:off x="11017538" y="610622"/>
            <a:ext cx="685802" cy="766675"/>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70366F99-91EF-4B04-8CBD-569F0FC5678E}" type="slidenum">
              <a:rPr lang="en-US" altLang="en-US" sz="2000">
                <a:solidFill>
                  <a:srgbClr val="FFFFFF"/>
                </a:solidFill>
              </a:rPr>
              <a:pPr eaLnBrk="1" hangingPunct="1">
                <a:spcAft>
                  <a:spcPts val="600"/>
                </a:spcAft>
                <a:defRPr/>
              </a:pPr>
              <a:t>23</a:t>
            </a:fld>
            <a:endParaRPr lang="en-US" altLang="en-US" sz="2000">
              <a:solidFill>
                <a:srgbClr val="FFFFFF"/>
              </a:solidFill>
            </a:endParaRPr>
          </a:p>
        </p:txBody>
      </p:sp>
    </p:spTree>
    <p:extLst>
      <p:ext uri="{BB962C8B-B14F-4D97-AF65-F5344CB8AC3E}">
        <p14:creationId xmlns:p14="http://schemas.microsoft.com/office/powerpoint/2010/main" val="347132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24467" y="1863076"/>
            <a:ext cx="3382297" cy="3281957"/>
          </a:xfrm>
        </p:spPr>
        <p:txBody>
          <a:bodyPr vert="horz" lIns="91440" tIns="45720" rIns="91440" bIns="45720" rtlCol="0" anchor="b">
            <a:normAutofit fontScale="90000"/>
          </a:bodyPr>
          <a:lstStyle/>
          <a:p>
            <a:pPr algn="ctr">
              <a:lnSpc>
                <a:spcPct val="90000"/>
              </a:lnSpc>
              <a:defRPr/>
            </a:pPr>
            <a:br>
              <a:rPr lang="en-US" sz="4600" b="0" i="0" kern="1200" dirty="0">
                <a:solidFill>
                  <a:srgbClr val="EBEBEB"/>
                </a:solidFill>
                <a:latin typeface="+mj-lt"/>
                <a:ea typeface="+mj-ea"/>
                <a:cs typeface="+mj-cs"/>
              </a:rPr>
            </a:br>
            <a:r>
              <a:rPr lang="en-US" sz="4600" b="0" i="0" kern="1200" dirty="0">
                <a:solidFill>
                  <a:srgbClr val="EBEBEB"/>
                </a:solidFill>
                <a:latin typeface="+mj-lt"/>
                <a:ea typeface="+mj-ea"/>
                <a:cs typeface="+mj-cs"/>
              </a:rPr>
              <a:t>Sexual Assault Protective Orders (SAPO)</a:t>
            </a:r>
          </a:p>
        </p:txBody>
      </p:sp>
      <p:sp>
        <p:nvSpPr>
          <p:cNvPr id="7" name="Slide Number Placeholder 6"/>
          <p:cNvSpPr>
            <a:spLocks noGrp="1"/>
          </p:cNvSpPr>
          <p:nvPr>
            <p:ph type="sldNum" sz="quarter" idx="12"/>
          </p:nvPr>
        </p:nvSpPr>
        <p:spPr>
          <a:xfrm>
            <a:off x="10342708" y="295729"/>
            <a:ext cx="83819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defRPr/>
            </a:pPr>
            <a:fld id="{AE8FEB95-7F0A-45AB-85DE-5D8A78EEC564}" type="slidenum">
              <a:rPr lang="en-US" altLang="en-US">
                <a:solidFill>
                  <a:srgbClr val="FFFFFF"/>
                </a:solidFill>
                <a:latin typeface="+mn-lt"/>
              </a:rPr>
              <a:pPr defTabSz="914400" eaLnBrk="1" hangingPunct="1">
                <a:spcAft>
                  <a:spcPts val="600"/>
                </a:spcAft>
                <a:defRPr/>
              </a:pPr>
              <a:t>24</a:t>
            </a:fld>
            <a:endParaRPr lang="en-US" altLang="en-US">
              <a:solidFill>
                <a:srgbClr val="FFFFFF"/>
              </a:solidFill>
              <a:latin typeface="+mn-lt"/>
            </a:endParaRPr>
          </a:p>
        </p:txBody>
      </p:sp>
      <p:pic>
        <p:nvPicPr>
          <p:cNvPr id="4" name="Content Placeholder 3" descr="A close up of a persons face&#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763" y="1266537"/>
            <a:ext cx="6470907" cy="432181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9541493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506" name="Rectangle 2"/>
          <p:cNvSpPr>
            <a:spLocks noGrp="1" noChangeArrowheads="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WHAT IS A SEXUAL ASSAULT PROTECTIVE ORDER?</a:t>
            </a:r>
          </a:p>
        </p:txBody>
      </p:sp>
      <p:sp>
        <p:nvSpPr>
          <p:cNvPr id="21507" name="Rectangle 3"/>
          <p:cNvSpPr>
            <a:spLocks noGrp="1" noChangeArrowheads="1"/>
          </p:cNvSpPr>
          <p:nvPr>
            <p:ph type="body" idx="1"/>
          </p:nvPr>
        </p:nvSpPr>
        <p:spPr>
          <a:xfrm>
            <a:off x="5290077" y="437513"/>
            <a:ext cx="5502614" cy="5954325"/>
          </a:xfrm>
        </p:spPr>
        <p:txBody>
          <a:bodyPr anchor="ctr">
            <a:normAutofit/>
          </a:bodyPr>
          <a:lstStyle/>
          <a:p>
            <a:pPr eaLnBrk="1" hangingPunct="1">
              <a:buFont typeface="Wingdings" panose="05000000000000000000" pitchFamily="2" charset="2"/>
              <a:buNone/>
              <a:defRPr/>
            </a:pPr>
            <a:endParaRPr lang="en-US" altLang="en-US" sz="2000" dirty="0"/>
          </a:p>
          <a:p>
            <a:pPr algn="ctr" eaLnBrk="1" hangingPunct="1">
              <a:buFont typeface="Wingdings" panose="05000000000000000000" pitchFamily="2" charset="2"/>
              <a:buNone/>
              <a:defRPr/>
            </a:pPr>
            <a:r>
              <a:rPr lang="en-US" altLang="en-US" sz="2800" dirty="0"/>
              <a:t>Civil Order </a:t>
            </a:r>
          </a:p>
          <a:p>
            <a:pPr algn="ctr" eaLnBrk="1" hangingPunct="1">
              <a:buFont typeface="Wingdings" panose="05000000000000000000" pitchFamily="2" charset="2"/>
              <a:buNone/>
              <a:defRPr/>
            </a:pPr>
            <a:r>
              <a:rPr lang="en-US" altLang="en-US" sz="2800" dirty="0"/>
              <a:t>Civil and Criminal Consequences</a:t>
            </a:r>
          </a:p>
          <a:p>
            <a:pPr algn="ctr" eaLnBrk="1" hangingPunct="1">
              <a:buFont typeface="Wingdings" panose="05000000000000000000" pitchFamily="2" charset="2"/>
              <a:buNone/>
              <a:defRPr/>
            </a:pPr>
            <a:r>
              <a:rPr lang="en-US" altLang="en-US" sz="2800" dirty="0"/>
              <a:t>Broad Statute</a:t>
            </a:r>
          </a:p>
          <a:p>
            <a:pPr algn="ctr" eaLnBrk="1" hangingPunct="1">
              <a:buFont typeface="Wingdings" panose="05000000000000000000" pitchFamily="2" charset="2"/>
              <a:buNone/>
              <a:defRPr/>
            </a:pPr>
            <a:r>
              <a:rPr lang="en-US" altLang="en-US" sz="2800" dirty="0"/>
              <a:t>No Police Report Requirement for SAPO</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4D35CB05-61DB-4F75-8C53-8AAA1F5B3CF3}" type="slidenum">
              <a:rPr lang="en-US" altLang="en-US" sz="1000">
                <a:solidFill>
                  <a:schemeClr val="accent1"/>
                </a:solidFill>
              </a:rPr>
              <a:pPr algn="r" eaLnBrk="1" hangingPunct="1">
                <a:spcAft>
                  <a:spcPts val="600"/>
                </a:spcAft>
                <a:defRPr/>
              </a:pPr>
              <a:t>25</a:t>
            </a:fld>
            <a:endParaRPr lang="en-US" altLang="en-US" sz="1000">
              <a:solidFill>
                <a:schemeClr val="accent1"/>
              </a:solidFill>
            </a:endParaRPr>
          </a:p>
        </p:txBody>
      </p:sp>
    </p:spTree>
    <p:extLst>
      <p:ext uri="{BB962C8B-B14F-4D97-AF65-F5344CB8AC3E}">
        <p14:creationId xmlns:p14="http://schemas.microsoft.com/office/powerpoint/2010/main" val="60625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855482"/>
            <a:ext cx="8761413" cy="898674"/>
          </a:xfrm>
        </p:spPr>
        <p:txBody>
          <a:bodyPr anchor="b">
            <a:normAutofit/>
          </a:bodyPr>
          <a:lstStyle/>
          <a:p>
            <a:pPr algn="ctr" eaLnBrk="1" hangingPunct="1">
              <a:defRPr/>
            </a:pPr>
            <a:r>
              <a:rPr lang="en-US" dirty="0">
                <a:solidFill>
                  <a:schemeClr val="tx2"/>
                </a:solidFill>
              </a:rPr>
              <a:t>Who May Seek SAPO</a:t>
            </a:r>
          </a:p>
        </p:txBody>
      </p:sp>
      <p:sp>
        <p:nvSpPr>
          <p:cNvPr id="13" name="Rectangle 1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9C38056C-6CB9-49BD-A8F1-D7A131B66CCC}" type="slidenum">
              <a:rPr lang="en-US" altLang="en-US">
                <a:solidFill>
                  <a:srgbClr val="FFFFFF"/>
                </a:solidFill>
              </a:rPr>
              <a:pPr eaLnBrk="1" hangingPunct="1">
                <a:spcAft>
                  <a:spcPts val="600"/>
                </a:spcAft>
                <a:defRPr/>
              </a:pPr>
              <a:t>26</a:t>
            </a:fld>
            <a:endParaRPr lang="en-US" altLang="en-US">
              <a:solidFill>
                <a:srgbClr val="FFFFFF"/>
              </a:solidFill>
            </a:endParaRPr>
          </a:p>
        </p:txBody>
      </p:sp>
      <p:sp>
        <p:nvSpPr>
          <p:cNvPr id="3" name="Content Placeholder 2"/>
          <p:cNvSpPr>
            <a:spLocks noGrp="1"/>
          </p:cNvSpPr>
          <p:nvPr>
            <p:ph idx="1"/>
          </p:nvPr>
        </p:nvSpPr>
        <p:spPr>
          <a:xfrm>
            <a:off x="1998699" y="2038076"/>
            <a:ext cx="8182191" cy="3730689"/>
          </a:xfrm>
        </p:spPr>
        <p:txBody>
          <a:bodyPr anchor="ctr">
            <a:normAutofit fontScale="85000" lnSpcReduction="20000"/>
          </a:bodyPr>
          <a:lstStyle/>
          <a:p>
            <a:pPr marL="0" indent="0" eaLnBrk="1" hangingPunct="1">
              <a:buNone/>
              <a:defRPr/>
            </a:pPr>
            <a:r>
              <a:rPr lang="en-US" sz="2000" dirty="0">
                <a:solidFill>
                  <a:schemeClr val="tx1"/>
                </a:solidFill>
              </a:rPr>
              <a:t>Victim of </a:t>
            </a:r>
          </a:p>
          <a:p>
            <a:pPr lvl="1" eaLnBrk="1" hangingPunct="1">
              <a:defRPr/>
            </a:pPr>
            <a:r>
              <a:rPr lang="en-US" sz="2000" dirty="0">
                <a:solidFill>
                  <a:schemeClr val="tx1"/>
                </a:solidFill>
              </a:rPr>
              <a:t>TPC 21.02 (continuous SA of child), </a:t>
            </a:r>
          </a:p>
          <a:p>
            <a:pPr lvl="1" eaLnBrk="1" hangingPunct="1">
              <a:defRPr/>
            </a:pPr>
            <a:r>
              <a:rPr lang="en-US" sz="2000" dirty="0">
                <a:solidFill>
                  <a:schemeClr val="tx1"/>
                </a:solidFill>
              </a:rPr>
              <a:t>TPC 21.11 (indecency with a child), </a:t>
            </a:r>
          </a:p>
          <a:p>
            <a:pPr lvl="1" eaLnBrk="1" hangingPunct="1">
              <a:defRPr/>
            </a:pPr>
            <a:r>
              <a:rPr lang="en-US" sz="2000" dirty="0">
                <a:solidFill>
                  <a:schemeClr val="tx1"/>
                </a:solidFill>
              </a:rPr>
              <a:t>TPC 22.011 (sexual assault), or </a:t>
            </a:r>
          </a:p>
          <a:p>
            <a:pPr lvl="1" eaLnBrk="1" hangingPunct="1">
              <a:defRPr/>
            </a:pPr>
            <a:r>
              <a:rPr lang="en-US" sz="2000" dirty="0">
                <a:solidFill>
                  <a:schemeClr val="tx1"/>
                </a:solidFill>
              </a:rPr>
              <a:t>TPC 22.021 (aggravated sexual assault)</a:t>
            </a:r>
          </a:p>
          <a:p>
            <a:pPr lvl="1" eaLnBrk="1" hangingPunct="1">
              <a:defRPr/>
            </a:pPr>
            <a:r>
              <a:rPr lang="en-US" sz="2000" dirty="0">
                <a:solidFill>
                  <a:schemeClr val="tx1"/>
                </a:solidFill>
              </a:rPr>
              <a:t>TPC 22.012 )indecent assault)</a:t>
            </a:r>
          </a:p>
          <a:p>
            <a:pPr lvl="2" eaLnBrk="1" hangingPunct="1">
              <a:defRPr/>
            </a:pPr>
            <a:r>
              <a:rPr lang="en-US" sz="2000" dirty="0">
                <a:solidFill>
                  <a:schemeClr val="tx1"/>
                </a:solidFill>
              </a:rPr>
              <a:t>But there is no requirement that the underlying criminal behavior be reported to police or charged</a:t>
            </a:r>
          </a:p>
          <a:p>
            <a:pPr marL="0" indent="0" eaLnBrk="1" hangingPunct="1">
              <a:buNone/>
              <a:defRPr/>
            </a:pPr>
            <a:r>
              <a:rPr lang="en-US" sz="2000" dirty="0">
                <a:solidFill>
                  <a:schemeClr val="tx1"/>
                </a:solidFill>
              </a:rPr>
              <a:t>Parent or guardian of victim</a:t>
            </a:r>
          </a:p>
          <a:p>
            <a:pPr marL="0" indent="0" eaLnBrk="1" hangingPunct="1">
              <a:buNone/>
              <a:defRPr/>
            </a:pPr>
            <a:r>
              <a:rPr lang="en-US" sz="2000" dirty="0">
                <a:solidFill>
                  <a:schemeClr val="tx1"/>
                </a:solidFill>
              </a:rPr>
              <a:t>Prosecuting attorney</a:t>
            </a:r>
          </a:p>
          <a:p>
            <a:pPr marL="0" indent="0">
              <a:buNone/>
              <a:defRPr/>
            </a:pPr>
            <a:r>
              <a:rPr lang="en-US" dirty="0">
                <a:solidFill>
                  <a:schemeClr val="tx1"/>
                </a:solidFill>
              </a:rPr>
              <a:t>														CCP 7A.01</a:t>
            </a:r>
          </a:p>
        </p:txBody>
      </p:sp>
    </p:spTree>
    <p:extLst>
      <p:ext uri="{BB962C8B-B14F-4D97-AF65-F5344CB8AC3E}">
        <p14:creationId xmlns:p14="http://schemas.microsoft.com/office/powerpoint/2010/main" val="428338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76" name="Freeform: Shape 75">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59394" name="Rectangle 2"/>
          <p:cNvSpPr>
            <a:spLocks noGrp="1" noChangeArrowheads="1"/>
          </p:cNvSpPr>
          <p:nvPr>
            <p:ph type="title"/>
          </p:nvPr>
        </p:nvSpPr>
        <p:spPr>
          <a:xfrm>
            <a:off x="1683171" y="838200"/>
            <a:ext cx="8825659" cy="977902"/>
          </a:xfrm>
        </p:spPr>
        <p:txBody>
          <a:bodyPr>
            <a:normAutofit/>
          </a:bodyPr>
          <a:lstStyle/>
          <a:p>
            <a:pPr algn="ctr" eaLnBrk="1" hangingPunct="1">
              <a:defRPr/>
            </a:pPr>
            <a:r>
              <a:rPr lang="en-US">
                <a:solidFill>
                  <a:srgbClr val="EBEBEB"/>
                </a:solidFill>
              </a:rPr>
              <a:t>Only Required finding for SAPO</a:t>
            </a:r>
          </a:p>
        </p:txBody>
      </p:sp>
      <p:sp>
        <p:nvSpPr>
          <p:cNvPr id="59395" name="Rectangle 3"/>
          <p:cNvSpPr>
            <a:spLocks noGrp="1" noChangeArrowheads="1"/>
          </p:cNvSpPr>
          <p:nvPr>
            <p:ph type="body" idx="1"/>
          </p:nvPr>
        </p:nvSpPr>
        <p:spPr>
          <a:xfrm>
            <a:off x="1683171" y="2757942"/>
            <a:ext cx="8825659" cy="3261857"/>
          </a:xfrm>
        </p:spPr>
        <p:txBody>
          <a:bodyPr>
            <a:normAutofit/>
          </a:bodyPr>
          <a:lstStyle/>
          <a:p>
            <a:pPr eaLnBrk="1" hangingPunct="1">
              <a:defRPr/>
            </a:pPr>
            <a:endParaRPr lang="en-US" sz="2000" dirty="0">
              <a:solidFill>
                <a:srgbClr val="404040"/>
              </a:solidFill>
            </a:endParaRPr>
          </a:p>
          <a:p>
            <a:pPr eaLnBrk="1" hangingPunct="1">
              <a:defRPr/>
            </a:pPr>
            <a:endParaRPr lang="en-US" sz="2000" dirty="0">
              <a:solidFill>
                <a:srgbClr val="404040"/>
              </a:solidFill>
            </a:endParaRPr>
          </a:p>
          <a:p>
            <a:pPr marL="0" indent="0" algn="ctr" eaLnBrk="1" hangingPunct="1">
              <a:buNone/>
              <a:defRPr/>
            </a:pPr>
            <a:r>
              <a:rPr lang="en-US" sz="2800" dirty="0">
                <a:solidFill>
                  <a:srgbClr val="404040"/>
                </a:solidFill>
              </a:rPr>
              <a:t>Reasonable grounds exist to believe the applicant is a victim of a sexual assault</a:t>
            </a:r>
          </a:p>
          <a:p>
            <a:pPr marL="457200" lvl="1" indent="0">
              <a:buNone/>
              <a:defRPr/>
            </a:pPr>
            <a:r>
              <a:rPr lang="en-US" sz="2000" dirty="0">
                <a:solidFill>
                  <a:srgbClr val="404040"/>
                </a:solidFill>
              </a:rPr>
              <a:t>			CCP 7A.03</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382B6FFA-453F-4A28-8FC1-058E5F8B76DD}" type="slidenum">
              <a:rPr lang="en-US" altLang="en-US" sz="1000">
                <a:solidFill>
                  <a:srgbClr val="FFFFFF"/>
                </a:solidFill>
              </a:rPr>
              <a:pPr algn="r" eaLnBrk="1" hangingPunct="1">
                <a:spcAft>
                  <a:spcPts val="600"/>
                </a:spcAft>
                <a:defRPr/>
              </a:pPr>
              <a:t>27</a:t>
            </a:fld>
            <a:endParaRPr lang="en-US" altLang="en-US" sz="1000">
              <a:solidFill>
                <a:srgbClr val="FFFFFF"/>
              </a:solidFill>
            </a:endParaRPr>
          </a:p>
        </p:txBody>
      </p:sp>
    </p:spTree>
    <p:extLst>
      <p:ext uri="{BB962C8B-B14F-4D97-AF65-F5344CB8AC3E}">
        <p14:creationId xmlns:p14="http://schemas.microsoft.com/office/powerpoint/2010/main" val="77970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What kind of orders can the court include in the SAPO?</a:t>
            </a:r>
          </a:p>
        </p:txBody>
      </p:sp>
      <p:sp>
        <p:nvSpPr>
          <p:cNvPr id="3" name="Content Placeholder 2"/>
          <p:cNvSpPr>
            <a:spLocks noGrp="1"/>
          </p:cNvSpPr>
          <p:nvPr>
            <p:ph idx="1"/>
          </p:nvPr>
        </p:nvSpPr>
        <p:spPr>
          <a:xfrm>
            <a:off x="5290077" y="437513"/>
            <a:ext cx="5502614" cy="5954325"/>
          </a:xfrm>
        </p:spPr>
        <p:txBody>
          <a:bodyPr anchor="ctr">
            <a:normAutofit lnSpcReduction="10000"/>
          </a:bodyPr>
          <a:lstStyle/>
          <a:p>
            <a:pPr eaLnBrk="1" hangingPunct="1">
              <a:lnSpc>
                <a:spcPct val="90000"/>
              </a:lnSpc>
              <a:defRPr/>
            </a:pPr>
            <a:endParaRPr lang="en-US" sz="2000" dirty="0"/>
          </a:p>
          <a:p>
            <a:pPr marL="0" indent="0">
              <a:lnSpc>
                <a:spcPct val="90000"/>
              </a:lnSpc>
              <a:buNone/>
              <a:defRPr/>
            </a:pPr>
            <a:endParaRPr lang="en-US" sz="2000" dirty="0"/>
          </a:p>
          <a:p>
            <a:pPr marL="0" indent="0">
              <a:lnSpc>
                <a:spcPct val="90000"/>
              </a:lnSpc>
              <a:buNone/>
              <a:defRPr/>
            </a:pPr>
            <a:endParaRPr lang="en-US" sz="2000" dirty="0"/>
          </a:p>
          <a:p>
            <a:pPr marL="0" indent="0">
              <a:lnSpc>
                <a:spcPct val="90000"/>
              </a:lnSpc>
              <a:buNone/>
              <a:defRPr/>
            </a:pPr>
            <a:r>
              <a:rPr lang="en-US" sz="2000" dirty="0"/>
              <a:t>Under Texas Code of Criminal Procedure 7A, a court may…</a:t>
            </a:r>
          </a:p>
          <a:p>
            <a:pPr eaLnBrk="1" hangingPunct="1">
              <a:lnSpc>
                <a:spcPct val="90000"/>
              </a:lnSpc>
              <a:defRPr/>
            </a:pPr>
            <a:r>
              <a:rPr lang="en-US" sz="2000" dirty="0"/>
              <a:t>Prohibit Respondent from communicating directly or indirectly in a threatening or harassing manner</a:t>
            </a:r>
          </a:p>
          <a:p>
            <a:pPr eaLnBrk="1" hangingPunct="1">
              <a:lnSpc>
                <a:spcPct val="90000"/>
              </a:lnSpc>
              <a:defRPr/>
            </a:pPr>
            <a:r>
              <a:rPr lang="en-US" sz="2000" dirty="0"/>
              <a:t>Prohibit Respondent from going to or near the protected locations</a:t>
            </a:r>
          </a:p>
          <a:p>
            <a:pPr>
              <a:lnSpc>
                <a:spcPct val="90000"/>
              </a:lnSpc>
              <a:defRPr/>
            </a:pPr>
            <a:r>
              <a:rPr lang="en-US" sz="2000" dirty="0"/>
              <a:t>Prohibit Respondent from behavior that is likely to harass, annoy, alarm, abuse, torment or embarrass the person</a:t>
            </a:r>
          </a:p>
          <a:p>
            <a:pPr>
              <a:lnSpc>
                <a:spcPct val="90000"/>
              </a:lnSpc>
              <a:defRPr/>
            </a:pPr>
            <a:r>
              <a:rPr lang="en-US" sz="2000" dirty="0"/>
              <a:t>Prohibit Respondent from possessing a firearm, unless the alleged offender is a peace officer (can also suspend license to carry a concealed handgun)</a:t>
            </a:r>
          </a:p>
          <a:p>
            <a:pPr marL="0" indent="0">
              <a:lnSpc>
                <a:spcPct val="90000"/>
              </a:lnSpc>
              <a:buNone/>
              <a:defRPr/>
            </a:pPr>
            <a:r>
              <a:rPr lang="en-US" sz="2000" dirty="0"/>
              <a:t>															CCP 7A.05</a:t>
            </a:r>
          </a:p>
          <a:p>
            <a:pPr eaLnBrk="1" hangingPunct="1">
              <a:lnSpc>
                <a:spcPct val="90000"/>
              </a:lnSpc>
              <a:defRPr/>
            </a:pPr>
            <a:endParaRPr lang="en-US" sz="2000" dirty="0"/>
          </a:p>
          <a:p>
            <a:pPr eaLnBrk="1" hangingPunct="1">
              <a:lnSpc>
                <a:spcPct val="90000"/>
              </a:lnSpc>
              <a:defRPr/>
            </a:pPr>
            <a:endParaRPr lang="en-US" sz="2000" dirty="0"/>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D546EA3F-6AB0-474F-ADD8-9FBA2754F4A3}" type="slidenum">
              <a:rPr lang="en-US" altLang="en-US" sz="1000">
                <a:solidFill>
                  <a:schemeClr val="accent1"/>
                </a:solidFill>
              </a:rPr>
              <a:pPr algn="r" eaLnBrk="1" hangingPunct="1">
                <a:spcAft>
                  <a:spcPts val="600"/>
                </a:spcAft>
                <a:defRPr/>
              </a:pPr>
              <a:t>28</a:t>
            </a:fld>
            <a:endParaRPr lang="en-US" altLang="en-US" sz="1000">
              <a:solidFill>
                <a:schemeClr val="accent1"/>
              </a:solidFill>
            </a:endParaRPr>
          </a:p>
        </p:txBody>
      </p:sp>
    </p:spTree>
    <p:extLst>
      <p:ext uri="{BB962C8B-B14F-4D97-AF65-F5344CB8AC3E}">
        <p14:creationId xmlns:p14="http://schemas.microsoft.com/office/powerpoint/2010/main" val="152882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0962" name="Rectangle 2"/>
          <p:cNvSpPr>
            <a:spLocks noGrp="1" noChangeArrowheads="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Catch All</a:t>
            </a:r>
          </a:p>
        </p:txBody>
      </p:sp>
      <p:sp>
        <p:nvSpPr>
          <p:cNvPr id="40963" name="Rectangle 3"/>
          <p:cNvSpPr>
            <a:spLocks noGrp="1" noChangeArrowheads="1"/>
          </p:cNvSpPr>
          <p:nvPr>
            <p:ph type="body" idx="1"/>
          </p:nvPr>
        </p:nvSpPr>
        <p:spPr>
          <a:xfrm>
            <a:off x="5290077" y="437513"/>
            <a:ext cx="5502614" cy="5954325"/>
          </a:xfrm>
        </p:spPr>
        <p:txBody>
          <a:bodyPr anchor="ctr">
            <a:normAutofit/>
          </a:bodyPr>
          <a:lstStyle/>
          <a:p>
            <a:pPr marL="0" indent="0" algn="ctr" eaLnBrk="1" hangingPunct="1">
              <a:buNone/>
              <a:defRPr/>
            </a:pPr>
            <a:endParaRPr lang="en-US" sz="2800" dirty="0"/>
          </a:p>
          <a:p>
            <a:pPr marL="0" indent="0" algn="ctr" eaLnBrk="1" hangingPunct="1">
              <a:buNone/>
              <a:defRPr/>
            </a:pPr>
            <a:r>
              <a:rPr lang="en-US" sz="2800" dirty="0"/>
              <a:t>Order the Respondent to take action that the court determines is necessary or appropriate to prevent or reduce the likelihood of future harm to applicant or a member of her family or household</a:t>
            </a:r>
          </a:p>
          <a:p>
            <a:pPr eaLnBrk="1" hangingPunct="1">
              <a:defRPr/>
            </a:pPr>
            <a:endParaRPr lang="en-US" sz="2000" dirty="0"/>
          </a:p>
          <a:p>
            <a:pPr marL="0" indent="0">
              <a:buNone/>
              <a:defRPr/>
            </a:pPr>
            <a:r>
              <a:rPr lang="en-US" sz="2000" dirty="0"/>
              <a:t>																CCP 7A.05</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EFD467D5-3A1E-40DD-B801-E86D92502BD1}" type="slidenum">
              <a:rPr lang="en-US" altLang="en-US" sz="1000">
                <a:solidFill>
                  <a:schemeClr val="accent1"/>
                </a:solidFill>
              </a:rPr>
              <a:pPr algn="r" eaLnBrk="1" hangingPunct="1">
                <a:spcAft>
                  <a:spcPts val="600"/>
                </a:spcAft>
                <a:defRPr/>
              </a:pPr>
              <a:t>29</a:t>
            </a:fld>
            <a:endParaRPr lang="en-US" altLang="en-US" sz="1000">
              <a:solidFill>
                <a:schemeClr val="accent1"/>
              </a:solidFill>
            </a:endParaRPr>
          </a:p>
        </p:txBody>
      </p:sp>
    </p:spTree>
    <p:extLst>
      <p:ext uri="{BB962C8B-B14F-4D97-AF65-F5344CB8AC3E}">
        <p14:creationId xmlns:p14="http://schemas.microsoft.com/office/powerpoint/2010/main" val="427266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78" name="Freeform: Shape 77">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80" name="Group 79">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1" name="Rectangle 80">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2"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18434" name="Rectangle 2"/>
          <p:cNvSpPr>
            <a:spLocks noGrp="1" noRot="1" noChangeArrowheads="1"/>
          </p:cNvSpPr>
          <p:nvPr>
            <p:ph type="title"/>
          </p:nvPr>
        </p:nvSpPr>
        <p:spPr>
          <a:xfrm>
            <a:off x="1154954" y="838200"/>
            <a:ext cx="8761413" cy="977900"/>
          </a:xfrm>
        </p:spPr>
        <p:txBody>
          <a:bodyPr>
            <a:normAutofit/>
          </a:bodyPr>
          <a:lstStyle/>
          <a:p>
            <a:pPr algn="ctr">
              <a:lnSpc>
                <a:spcPct val="90000"/>
              </a:lnSpc>
              <a:defRPr/>
            </a:pPr>
            <a:r>
              <a:rPr lang="en-US" altLang="en-US" sz="3100" dirty="0">
                <a:solidFill>
                  <a:srgbClr val="FFFFFF"/>
                </a:solidFill>
              </a:rPr>
              <a:t>Effective Interventions In</a:t>
            </a:r>
            <a:br>
              <a:rPr lang="en-US" altLang="en-US" sz="3100" dirty="0">
                <a:solidFill>
                  <a:srgbClr val="FFFFFF"/>
                </a:solidFill>
              </a:rPr>
            </a:br>
            <a:r>
              <a:rPr lang="en-US" altLang="en-US" sz="3100" dirty="0">
                <a:solidFill>
                  <a:srgbClr val="FFFFFF"/>
                </a:solidFill>
              </a:rPr>
              <a:t>Domestic Violence Cases:</a:t>
            </a:r>
          </a:p>
        </p:txBody>
      </p:sp>
      <p:sp>
        <p:nvSpPr>
          <p:cNvPr id="18437" name="Rectangle 5"/>
          <p:cNvSpPr>
            <a:spLocks noGrp="1" noRot="1" noChangeArrowheads="1"/>
          </p:cNvSpPr>
          <p:nvPr>
            <p:ph type="body" idx="1"/>
          </p:nvPr>
        </p:nvSpPr>
        <p:spPr>
          <a:xfrm>
            <a:off x="1887233" y="2603500"/>
            <a:ext cx="8417535" cy="3416300"/>
          </a:xfrm>
        </p:spPr>
        <p:txBody>
          <a:bodyPr>
            <a:normAutofit/>
          </a:bodyPr>
          <a:lstStyle/>
          <a:p>
            <a:pPr marL="0" indent="0">
              <a:buNone/>
              <a:defRPr/>
            </a:pPr>
            <a:endParaRPr lang="en-US" altLang="en-US" dirty="0"/>
          </a:p>
          <a:p>
            <a:pPr algn="ctr">
              <a:buFont typeface="Wingdings" panose="05000000000000000000" pitchFamily="2" charset="2"/>
              <a:buNone/>
              <a:defRPr/>
            </a:pPr>
            <a:r>
              <a:rPr lang="en-US" altLang="en-US" sz="4800" b="1" dirty="0"/>
              <a:t>CONTEXT IS</a:t>
            </a:r>
          </a:p>
          <a:p>
            <a:pPr algn="ctr">
              <a:buFont typeface="Wingdings" panose="05000000000000000000" pitchFamily="2" charset="2"/>
              <a:buNone/>
              <a:defRPr/>
            </a:pPr>
            <a:r>
              <a:rPr lang="en-US" altLang="en-US" sz="4800" b="1" dirty="0"/>
              <a:t>EVERYTHING</a:t>
            </a:r>
          </a:p>
        </p:txBody>
      </p:sp>
    </p:spTree>
    <p:extLst>
      <p:ext uri="{BB962C8B-B14F-4D97-AF65-F5344CB8AC3E}">
        <p14:creationId xmlns:p14="http://schemas.microsoft.com/office/powerpoint/2010/main" val="2066775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247" y="1085549"/>
            <a:ext cx="3430947" cy="4686903"/>
          </a:xfrm>
        </p:spPr>
        <p:txBody>
          <a:bodyPr anchor="ctr">
            <a:normAutofit/>
          </a:bodyPr>
          <a:lstStyle/>
          <a:p>
            <a:pPr algn="r" eaLnBrk="1" hangingPunct="1">
              <a:defRPr/>
            </a:pPr>
            <a:r>
              <a:rPr lang="en-US">
                <a:solidFill>
                  <a:schemeClr val="tx1"/>
                </a:solidFill>
              </a:rPr>
              <a:t>Duration of SAPO?	</a:t>
            </a:r>
          </a:p>
        </p:txBody>
      </p:sp>
      <p:cxnSp>
        <p:nvCxnSpPr>
          <p:cNvPr id="15" name="Straight Connector 1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1399" y="1085549"/>
            <a:ext cx="5579707" cy="4686903"/>
          </a:xfrm>
        </p:spPr>
        <p:txBody>
          <a:bodyPr anchor="ctr">
            <a:normAutofit/>
          </a:bodyPr>
          <a:lstStyle/>
          <a:p>
            <a:pPr marL="0" indent="0" eaLnBrk="1" hangingPunct="1">
              <a:buNone/>
              <a:defRPr/>
            </a:pPr>
            <a:r>
              <a:rPr lang="en-US" sz="2000" dirty="0">
                <a:solidFill>
                  <a:schemeClr val="tx1"/>
                </a:solidFill>
              </a:rPr>
              <a:t>2 years = default if not specified in order</a:t>
            </a:r>
          </a:p>
          <a:p>
            <a:pPr marL="0" indent="0" eaLnBrk="1" hangingPunct="1">
              <a:buNone/>
              <a:defRPr/>
            </a:pPr>
            <a:endParaRPr lang="en-US" sz="2000" dirty="0">
              <a:solidFill>
                <a:schemeClr val="tx1"/>
              </a:solidFill>
            </a:endParaRPr>
          </a:p>
          <a:p>
            <a:pPr marL="0" indent="0" eaLnBrk="1" hangingPunct="1">
              <a:buNone/>
              <a:defRPr/>
            </a:pPr>
            <a:r>
              <a:rPr lang="en-US" sz="2000" dirty="0">
                <a:solidFill>
                  <a:schemeClr val="tx1"/>
                </a:solidFill>
              </a:rPr>
              <a:t>May be of any duration, up to the lifetime of the Applicant and Respondent</a:t>
            </a:r>
          </a:p>
          <a:p>
            <a:pPr marL="0" indent="0" eaLnBrk="1" hangingPunct="1">
              <a:buNone/>
              <a:defRPr/>
            </a:pPr>
            <a:endParaRPr lang="en-US" sz="2000" dirty="0">
              <a:solidFill>
                <a:schemeClr val="tx1"/>
              </a:solidFill>
            </a:endParaRPr>
          </a:p>
          <a:p>
            <a:pPr marL="0" indent="0" eaLnBrk="1" hangingPunct="1">
              <a:buNone/>
              <a:defRPr/>
            </a:pPr>
            <a:r>
              <a:rPr lang="en-US" sz="2000" dirty="0">
                <a:solidFill>
                  <a:schemeClr val="tx1"/>
                </a:solidFill>
              </a:rPr>
              <a:t>Automatic 1 yr. extension if Respondent is incarcerated on date of expiration </a:t>
            </a:r>
          </a:p>
          <a:p>
            <a:pPr eaLnBrk="1" hangingPunct="1">
              <a:defRPr/>
            </a:pPr>
            <a:endParaRPr lang="en-US" dirty="0">
              <a:solidFill>
                <a:schemeClr val="tx1"/>
              </a:solidFill>
            </a:endParaRPr>
          </a:p>
          <a:p>
            <a:pPr marL="0" indent="0">
              <a:buNone/>
              <a:defRPr/>
            </a:pPr>
            <a:r>
              <a:rPr lang="en-US" dirty="0">
                <a:solidFill>
                  <a:schemeClr val="tx1"/>
                </a:solidFill>
              </a:rPr>
              <a:t>			CCP 7A.07</a:t>
            </a:r>
          </a:p>
        </p:txBody>
      </p:sp>
      <p:sp>
        <p:nvSpPr>
          <p:cNvPr id="4" name="Slide Number Placeholder 3"/>
          <p:cNvSpPr>
            <a:spLocks noGrp="1"/>
          </p:cNvSpPr>
          <p:nvPr>
            <p:ph type="sldNum" sz="quarter" idx="12"/>
          </p:nvPr>
        </p:nvSpPr>
        <p:spPr>
          <a:xfrm>
            <a:off x="10805504" y="317862"/>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Aft>
                <a:spcPts val="600"/>
              </a:spcAft>
              <a:defRPr/>
            </a:pPr>
            <a:fld id="{13006100-9229-4164-9AD5-4B78A51C76C1}" type="slidenum">
              <a:rPr lang="en-US" altLang="en-US" smtClean="0"/>
              <a:pPr algn="l" eaLnBrk="1" hangingPunct="1">
                <a:spcAft>
                  <a:spcPts val="600"/>
                </a:spcAft>
                <a:defRPr/>
              </a:pPr>
              <a:t>30</a:t>
            </a:fld>
            <a:endParaRPr lang="en-US" altLang="en-US"/>
          </a:p>
        </p:txBody>
      </p:sp>
    </p:spTree>
    <p:extLst>
      <p:ext uri="{BB962C8B-B14F-4D97-AF65-F5344CB8AC3E}">
        <p14:creationId xmlns:p14="http://schemas.microsoft.com/office/powerpoint/2010/main" val="275153635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Motion to Rescind</a:t>
            </a:r>
          </a:p>
        </p:txBody>
      </p:sp>
      <p:sp>
        <p:nvSpPr>
          <p:cNvPr id="3" name="Content Placeholder 2"/>
          <p:cNvSpPr>
            <a:spLocks noGrp="1"/>
          </p:cNvSpPr>
          <p:nvPr>
            <p:ph idx="1"/>
          </p:nvPr>
        </p:nvSpPr>
        <p:spPr>
          <a:xfrm>
            <a:off x="5290077" y="437513"/>
            <a:ext cx="5502614" cy="5954325"/>
          </a:xfrm>
        </p:spPr>
        <p:txBody>
          <a:bodyPr anchor="ctr">
            <a:normAutofit/>
          </a:bodyPr>
          <a:lstStyle/>
          <a:p>
            <a:pPr marL="0" indent="0" algn="ctr" eaLnBrk="1" hangingPunct="1">
              <a:buNone/>
              <a:defRPr/>
            </a:pPr>
            <a:r>
              <a:rPr lang="en-US" sz="3200" dirty="0"/>
              <a:t>The </a:t>
            </a:r>
            <a:r>
              <a:rPr lang="en-US" sz="3200" b="1" dirty="0"/>
              <a:t>Applicant </a:t>
            </a:r>
            <a:r>
              <a:rPr lang="en-US" sz="3200" dirty="0"/>
              <a:t>may file at any time an applicant with the Court an application to rescind the PO.</a:t>
            </a:r>
          </a:p>
          <a:p>
            <a:pPr marL="0" indent="0">
              <a:buNone/>
              <a:defRPr/>
            </a:pPr>
            <a:endParaRPr lang="en-US" sz="2000" dirty="0"/>
          </a:p>
          <a:p>
            <a:pPr marL="0" indent="0">
              <a:buNone/>
              <a:defRPr/>
            </a:pPr>
            <a:r>
              <a:rPr lang="en-US" sz="2000" dirty="0"/>
              <a:t>															CCP 7A.07</a:t>
            </a:r>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0DC90C75-640F-435C-86AB-872158A12ECC}" type="slidenum">
              <a:rPr lang="en-US" altLang="en-US" sz="1000">
                <a:solidFill>
                  <a:schemeClr val="accent1"/>
                </a:solidFill>
              </a:rPr>
              <a:pPr algn="r" eaLnBrk="1" hangingPunct="1">
                <a:spcAft>
                  <a:spcPts val="600"/>
                </a:spcAft>
                <a:defRPr/>
              </a:pPr>
              <a:t>31</a:t>
            </a:fld>
            <a:endParaRPr lang="en-US" altLang="en-US" sz="1000">
              <a:solidFill>
                <a:schemeClr val="accent1"/>
              </a:solidFill>
            </a:endParaRPr>
          </a:p>
        </p:txBody>
      </p:sp>
    </p:spTree>
    <p:extLst>
      <p:ext uri="{BB962C8B-B14F-4D97-AF65-F5344CB8AC3E}">
        <p14:creationId xmlns:p14="http://schemas.microsoft.com/office/powerpoint/2010/main" val="2327698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7986112" y="1974857"/>
            <a:ext cx="3382297" cy="3281957"/>
          </a:xfrm>
        </p:spPr>
        <p:txBody>
          <a:bodyPr vert="horz" lIns="91440" tIns="45720" rIns="91440" bIns="45720" rtlCol="0" anchor="b">
            <a:normAutofit fontScale="90000"/>
          </a:bodyPr>
          <a:lstStyle/>
          <a:p>
            <a:pPr algn="ctr">
              <a:lnSpc>
                <a:spcPct val="90000"/>
              </a:lnSpc>
              <a:defRPr/>
            </a:pPr>
            <a:br>
              <a:rPr lang="en-US" altLang="en-US" sz="3000" b="0" i="0" kern="1200" dirty="0">
                <a:solidFill>
                  <a:srgbClr val="EBEBEB"/>
                </a:solidFill>
                <a:latin typeface="+mj-lt"/>
                <a:ea typeface="+mj-ea"/>
                <a:cs typeface="+mj-cs"/>
              </a:rPr>
            </a:br>
            <a:br>
              <a:rPr lang="en-US" altLang="en-US" sz="3000" b="0" i="0" kern="1200" dirty="0">
                <a:solidFill>
                  <a:srgbClr val="EBEBEB"/>
                </a:solidFill>
                <a:latin typeface="+mj-lt"/>
                <a:ea typeface="+mj-ea"/>
                <a:cs typeface="+mj-cs"/>
              </a:rPr>
            </a:br>
            <a:r>
              <a:rPr lang="en-US" altLang="en-US" sz="4000" b="0" i="0" kern="1200" dirty="0">
                <a:solidFill>
                  <a:srgbClr val="EBEBEB"/>
                </a:solidFill>
                <a:latin typeface="+mj-lt"/>
                <a:ea typeface="+mj-ea"/>
                <a:cs typeface="+mj-cs"/>
              </a:rPr>
              <a:t>Stalking </a:t>
            </a:r>
            <a:br>
              <a:rPr lang="en-US" altLang="en-US" sz="4000" b="0" i="0" kern="1200" dirty="0">
                <a:solidFill>
                  <a:srgbClr val="EBEBEB"/>
                </a:solidFill>
                <a:latin typeface="+mj-lt"/>
                <a:ea typeface="+mj-ea"/>
                <a:cs typeface="+mj-cs"/>
              </a:rPr>
            </a:br>
            <a:r>
              <a:rPr lang="en-US" altLang="en-US" sz="4000" b="0" i="0" kern="1200" dirty="0">
                <a:solidFill>
                  <a:srgbClr val="EBEBEB"/>
                </a:solidFill>
                <a:latin typeface="+mj-lt"/>
                <a:ea typeface="+mj-ea"/>
                <a:cs typeface="+mj-cs"/>
              </a:rPr>
              <a:t>Protective Orders</a:t>
            </a:r>
            <a:br>
              <a:rPr lang="en-US" altLang="en-US" sz="3000" b="0" i="0" kern="1200" dirty="0">
                <a:solidFill>
                  <a:srgbClr val="EBEBEB"/>
                </a:solidFill>
                <a:latin typeface="+mj-lt"/>
                <a:ea typeface="+mj-ea"/>
                <a:cs typeface="+mj-cs"/>
              </a:rPr>
            </a:br>
            <a:br>
              <a:rPr lang="en-US" altLang="en-US" sz="3000" b="0" i="0" kern="1200" dirty="0">
                <a:solidFill>
                  <a:srgbClr val="EBEBEB"/>
                </a:solidFill>
                <a:latin typeface="+mj-lt"/>
                <a:ea typeface="+mj-ea"/>
                <a:cs typeface="+mj-cs"/>
              </a:rPr>
            </a:br>
            <a:endParaRPr lang="en-US" altLang="en-US" sz="3000" b="0" i="0" kern="1200" dirty="0">
              <a:solidFill>
                <a:srgbClr val="EBEBEB"/>
              </a:solidFill>
              <a:latin typeface="+mj-lt"/>
              <a:ea typeface="+mj-ea"/>
              <a:cs typeface="+mj-cs"/>
            </a:endParaRPr>
          </a:p>
        </p:txBody>
      </p:sp>
      <p:sp>
        <p:nvSpPr>
          <p:cNvPr id="6" name="Slide Number Placeholder 5"/>
          <p:cNvSpPr>
            <a:spLocks noGrp="1"/>
          </p:cNvSpPr>
          <p:nvPr>
            <p:ph type="sldNum" sz="quarter" idx="12"/>
          </p:nvPr>
        </p:nvSpPr>
        <p:spPr>
          <a:xfrm>
            <a:off x="10342708" y="295729"/>
            <a:ext cx="83819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defRPr/>
            </a:pPr>
            <a:fld id="{2CF50FAF-2004-42BE-805D-4D9161D6B7B0}" type="slidenum">
              <a:rPr lang="en-US" altLang="en-US">
                <a:solidFill>
                  <a:srgbClr val="FFFFFF"/>
                </a:solidFill>
                <a:latin typeface="+mn-lt"/>
              </a:rPr>
              <a:pPr defTabSz="914400" eaLnBrk="1" hangingPunct="1">
                <a:spcAft>
                  <a:spcPts val="600"/>
                </a:spcAft>
                <a:defRPr/>
              </a:pPr>
              <a:t>32</a:t>
            </a:fld>
            <a:endParaRPr lang="en-US" altLang="en-US">
              <a:solidFill>
                <a:srgbClr val="FFFFFF"/>
              </a:solidFill>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1536" y="1113063"/>
            <a:ext cx="6427361"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9793549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algn="ctr"/>
            <a:r>
              <a:rPr lang="en-US" sz="3200">
                <a:solidFill>
                  <a:srgbClr val="EBEBEB"/>
                </a:solidFill>
              </a:rPr>
              <a:t>Intimate Partner Stalkers</a:t>
            </a:r>
          </a:p>
        </p:txBody>
      </p:sp>
      <p:sp>
        <p:nvSpPr>
          <p:cNvPr id="3" name="Content Placeholder 2"/>
          <p:cNvSpPr>
            <a:spLocks noGrp="1"/>
          </p:cNvSpPr>
          <p:nvPr>
            <p:ph idx="1"/>
          </p:nvPr>
        </p:nvSpPr>
        <p:spPr>
          <a:xfrm>
            <a:off x="5330616" y="921408"/>
            <a:ext cx="5502614" cy="5954325"/>
          </a:xfrm>
        </p:spPr>
        <p:txBody>
          <a:bodyPr anchor="ctr">
            <a:normAutofit/>
          </a:bodyPr>
          <a:lstStyle/>
          <a:p>
            <a:pPr marL="0" indent="0" algn="ctr">
              <a:buNone/>
            </a:pPr>
            <a:r>
              <a:rPr lang="en-US" sz="2800" dirty="0">
                <a:latin typeface="Century Gothic" panose="020B0502020202020204" pitchFamily="34" charset="0"/>
              </a:rPr>
              <a:t>More likely to approach victim</a:t>
            </a:r>
          </a:p>
          <a:p>
            <a:pPr marL="0" indent="0" algn="ctr">
              <a:buNone/>
            </a:pPr>
            <a:r>
              <a:rPr lang="en-US" sz="2800" dirty="0">
                <a:latin typeface="Century Gothic" panose="020B0502020202020204" pitchFamily="34" charset="0"/>
              </a:rPr>
              <a:t>More insulting, interfering and threatening</a:t>
            </a:r>
          </a:p>
          <a:p>
            <a:pPr marL="0" indent="0" algn="ctr">
              <a:buNone/>
            </a:pPr>
            <a:r>
              <a:rPr lang="en-US" sz="2800" dirty="0">
                <a:latin typeface="Century Gothic" panose="020B0502020202020204" pitchFamily="34" charset="0"/>
              </a:rPr>
              <a:t>More likely to use weapons</a:t>
            </a:r>
          </a:p>
          <a:p>
            <a:pPr marL="0" indent="0" algn="ctr">
              <a:buNone/>
            </a:pPr>
            <a:r>
              <a:rPr lang="en-US" sz="2800" dirty="0">
                <a:latin typeface="Century Gothic" panose="020B0502020202020204" pitchFamily="34" charset="0"/>
              </a:rPr>
              <a:t>Behaviors more likely to escalate quickly </a:t>
            </a:r>
          </a:p>
          <a:p>
            <a:pPr marL="0" indent="0" algn="ctr">
              <a:buNone/>
            </a:pPr>
            <a:r>
              <a:rPr lang="en-US" sz="2800" dirty="0">
                <a:latin typeface="Century Gothic" panose="020B0502020202020204" pitchFamily="34" charset="0"/>
              </a:rPr>
              <a:t>More likely to reoffend</a:t>
            </a:r>
          </a:p>
          <a:p>
            <a:pPr marL="0" indent="0">
              <a:buNone/>
            </a:pPr>
            <a:r>
              <a:rPr lang="en-US" sz="2000" dirty="0">
                <a:latin typeface="Century Gothic" panose="020B0502020202020204" pitchFamily="34" charset="0"/>
              </a:rPr>
              <a:t>			</a:t>
            </a:r>
          </a:p>
          <a:p>
            <a:pPr marL="0" indent="0">
              <a:buNone/>
            </a:pPr>
            <a:r>
              <a:rPr lang="en-US" sz="2000" dirty="0">
                <a:latin typeface="Century Gothic" panose="020B0502020202020204" pitchFamily="34" charset="0"/>
              </a:rPr>
              <a:t>									</a:t>
            </a:r>
          </a:p>
          <a:p>
            <a:pPr marL="0" indent="0">
              <a:buNone/>
            </a:pPr>
            <a:r>
              <a:rPr lang="en-US" sz="2000" dirty="0">
                <a:latin typeface="Century Gothic" panose="020B0502020202020204" pitchFamily="34" charset="0"/>
              </a:rPr>
              <a:t>National Stalking Resource Center</a:t>
            </a:r>
          </a:p>
          <a:p>
            <a:pPr marL="0" indent="0">
              <a:buNone/>
            </a:pPr>
            <a:endParaRPr lang="en-US" sz="2000" dirty="0"/>
          </a:p>
        </p:txBody>
      </p:sp>
    </p:spTree>
    <p:extLst>
      <p:ext uri="{BB962C8B-B14F-4D97-AF65-F5344CB8AC3E}">
        <p14:creationId xmlns:p14="http://schemas.microsoft.com/office/powerpoint/2010/main" val="403225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p:cNvSpPr>
            <a:spLocks noGrp="1"/>
          </p:cNvSpPr>
          <p:nvPr>
            <p:ph type="title"/>
          </p:nvPr>
        </p:nvSpPr>
        <p:spPr>
          <a:xfrm>
            <a:off x="1683171" y="838200"/>
            <a:ext cx="8825659" cy="977902"/>
          </a:xfrm>
        </p:spPr>
        <p:txBody>
          <a:bodyPr>
            <a:normAutofit/>
          </a:bodyPr>
          <a:lstStyle/>
          <a:p>
            <a:pPr algn="ctr"/>
            <a:r>
              <a:rPr lang="en-US" sz="3300">
                <a:solidFill>
                  <a:srgbClr val="EBEBEB"/>
                </a:solidFill>
              </a:rPr>
              <a:t>At Times It Seems the Victim is Engaging</a:t>
            </a:r>
          </a:p>
        </p:txBody>
      </p:sp>
      <p:sp>
        <p:nvSpPr>
          <p:cNvPr id="3" name="Content Placeholder 2"/>
          <p:cNvSpPr>
            <a:spLocks noGrp="1"/>
          </p:cNvSpPr>
          <p:nvPr>
            <p:ph idx="1"/>
          </p:nvPr>
        </p:nvSpPr>
        <p:spPr>
          <a:xfrm>
            <a:off x="1683171" y="2757942"/>
            <a:ext cx="8825659" cy="3261857"/>
          </a:xfrm>
        </p:spPr>
        <p:txBody>
          <a:bodyPr>
            <a:normAutofit lnSpcReduction="10000"/>
          </a:bodyPr>
          <a:lstStyle/>
          <a:p>
            <a:pPr marL="0" indent="0">
              <a:buNone/>
            </a:pPr>
            <a:r>
              <a:rPr lang="en-US" sz="3600" b="1" i="1" dirty="0">
                <a:solidFill>
                  <a:srgbClr val="4040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he goes quiet and I don’t know what’s going on, it’s like swimming with a shark and the fin disappears.  You have no idea where he’s going to pop up or what he’s up to.”</a:t>
            </a:r>
            <a:endParaRPr lang="en-US" sz="3600" i="1" dirty="0">
              <a:solidFill>
                <a:srgbClr val="4040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2000" dirty="0">
              <a:solidFill>
                <a:srgbClr val="404040"/>
              </a:solidFill>
            </a:endParaRPr>
          </a:p>
        </p:txBody>
      </p:sp>
    </p:spTree>
    <p:extLst>
      <p:ext uri="{BB962C8B-B14F-4D97-AF65-F5344CB8AC3E}">
        <p14:creationId xmlns:p14="http://schemas.microsoft.com/office/powerpoint/2010/main" val="74569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noChangeAspect="1"/>
          </p:cNvPicPr>
          <p:nvPr>
            <p:ph idx="4294967295"/>
          </p:nvPr>
        </p:nvPicPr>
        <p:blipFill>
          <a:blip r:embed="rId2"/>
          <a:stretch>
            <a:fillRect/>
          </a:stretch>
        </p:blipFill>
        <p:spPr>
          <a:xfrm>
            <a:off x="1126066" y="1657252"/>
            <a:ext cx="10035037" cy="3537350"/>
          </a:xfrm>
          <a:prstGeom prst="rect">
            <a:avLst/>
          </a:prstGeom>
        </p:spPr>
      </p:pic>
    </p:spTree>
    <p:extLst>
      <p:ext uri="{BB962C8B-B14F-4D97-AF65-F5344CB8AC3E}">
        <p14:creationId xmlns:p14="http://schemas.microsoft.com/office/powerpoint/2010/main" val="11696725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Stalking Protective Orders</a:t>
            </a:r>
          </a:p>
        </p:txBody>
      </p:sp>
      <p:sp>
        <p:nvSpPr>
          <p:cNvPr id="3" name="Content Placeholder 2"/>
          <p:cNvSpPr>
            <a:spLocks noGrp="1"/>
          </p:cNvSpPr>
          <p:nvPr>
            <p:ph idx="1"/>
          </p:nvPr>
        </p:nvSpPr>
        <p:spPr>
          <a:xfrm>
            <a:off x="5496825" y="161362"/>
            <a:ext cx="5502614" cy="5954325"/>
          </a:xfrm>
        </p:spPr>
        <p:txBody>
          <a:bodyPr anchor="ctr">
            <a:normAutofit/>
          </a:bodyPr>
          <a:lstStyle/>
          <a:p>
            <a:pPr marL="0" indent="0" eaLnBrk="1" hangingPunct="1">
              <a:buNone/>
              <a:defRPr/>
            </a:pPr>
            <a:endParaRPr lang="en-US" sz="2800" dirty="0"/>
          </a:p>
          <a:p>
            <a:pPr marL="0" indent="0" eaLnBrk="1" hangingPunct="1">
              <a:buNone/>
              <a:defRPr/>
            </a:pPr>
            <a:r>
              <a:rPr lang="en-US" sz="2800" dirty="0"/>
              <a:t>Court must find that there are </a:t>
            </a:r>
            <a:r>
              <a:rPr lang="en-US" sz="2800" i="1" dirty="0"/>
              <a:t>reasonable grounds </a:t>
            </a:r>
            <a:r>
              <a:rPr lang="en-US" sz="2800" dirty="0"/>
              <a:t>to believe that the Applicant is the victim of stalking.</a:t>
            </a:r>
          </a:p>
          <a:p>
            <a:pPr marL="0" indent="0" eaLnBrk="1" hangingPunct="1">
              <a:buNone/>
              <a:defRPr/>
            </a:pPr>
            <a:endParaRPr lang="en-US" sz="2800" dirty="0"/>
          </a:p>
          <a:p>
            <a:pPr marL="0" indent="0" eaLnBrk="1" hangingPunct="1">
              <a:buNone/>
              <a:defRPr/>
            </a:pPr>
            <a:r>
              <a:rPr lang="en-US" sz="2800" dirty="0"/>
              <a:t>Possible lifetime duration</a:t>
            </a:r>
          </a:p>
          <a:p>
            <a:pPr marL="0" indent="0" eaLnBrk="1" hangingPunct="1">
              <a:buNone/>
              <a:defRPr/>
            </a:pPr>
            <a:endParaRPr lang="en-US" sz="2800" dirty="0"/>
          </a:p>
          <a:p>
            <a:pPr marL="0" indent="0" eaLnBrk="1" hangingPunct="1">
              <a:buNone/>
              <a:defRPr/>
            </a:pPr>
            <a:r>
              <a:rPr lang="en-US" sz="2800" dirty="0"/>
              <a:t>Same orders as SAPO</a:t>
            </a:r>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F2DE3149-5032-44AA-989B-EC4EB1575D68}" type="slidenum">
              <a:rPr lang="en-US" altLang="en-US" sz="1000">
                <a:solidFill>
                  <a:schemeClr val="accent1"/>
                </a:solidFill>
              </a:rPr>
              <a:pPr algn="r" eaLnBrk="1" hangingPunct="1">
                <a:spcAft>
                  <a:spcPts val="600"/>
                </a:spcAft>
                <a:defRPr/>
              </a:pPr>
              <a:t>36</a:t>
            </a:fld>
            <a:endParaRPr lang="en-US" altLang="en-US" sz="1000">
              <a:solidFill>
                <a:schemeClr val="accent1"/>
              </a:solidFill>
            </a:endParaRPr>
          </a:p>
        </p:txBody>
      </p:sp>
    </p:spTree>
    <p:extLst>
      <p:ext uri="{BB962C8B-B14F-4D97-AF65-F5344CB8AC3E}">
        <p14:creationId xmlns:p14="http://schemas.microsoft.com/office/powerpoint/2010/main" val="4237512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9" name="Rectangle 7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970" name="Rectangle 4"/>
          <p:cNvSpPr>
            <a:spLocks noGrp="1" noChangeArrowheads="1"/>
          </p:cNvSpPr>
          <p:nvPr>
            <p:ph type="title"/>
          </p:nvPr>
        </p:nvSpPr>
        <p:spPr>
          <a:xfrm>
            <a:off x="7842274" y="1908936"/>
            <a:ext cx="3382297" cy="3281957"/>
          </a:xfrm>
        </p:spPr>
        <p:txBody>
          <a:bodyPr vert="horz" lIns="91440" tIns="45720" rIns="91440" bIns="45720" rtlCol="0" anchor="b">
            <a:normAutofit/>
          </a:bodyPr>
          <a:lstStyle/>
          <a:p>
            <a:pPr algn="ctr">
              <a:lnSpc>
                <a:spcPct val="90000"/>
              </a:lnSpc>
              <a:defRPr/>
            </a:pPr>
            <a:br>
              <a:rPr lang="en-US" altLang="en-US" sz="2600" b="0" i="0" kern="1200" dirty="0">
                <a:solidFill>
                  <a:srgbClr val="EBEBEB"/>
                </a:solidFill>
                <a:latin typeface="+mj-lt"/>
                <a:ea typeface="+mj-ea"/>
                <a:cs typeface="+mj-cs"/>
              </a:rPr>
            </a:br>
            <a:r>
              <a:rPr lang="en-US" altLang="en-US" sz="2800" b="0" i="0" kern="1200" dirty="0">
                <a:solidFill>
                  <a:srgbClr val="EBEBEB"/>
                </a:solidFill>
                <a:effectLst>
                  <a:outerShdw blurRad="38100" dist="38100" dir="2700000" algn="tl">
                    <a:srgbClr val="000000">
                      <a:alpha val="43137"/>
                    </a:srgbClr>
                  </a:outerShdw>
                </a:effectLst>
                <a:latin typeface="+mj-lt"/>
                <a:ea typeface="+mj-ea"/>
                <a:cs typeface="+mj-cs"/>
              </a:rPr>
              <a:t>Enforcing Protective Orders: Why and How</a:t>
            </a:r>
            <a:br>
              <a:rPr lang="en-US" altLang="en-US" sz="2800" b="0" i="0" kern="1200" dirty="0">
                <a:solidFill>
                  <a:srgbClr val="EBEBEB"/>
                </a:solidFill>
                <a:latin typeface="+mj-lt"/>
                <a:ea typeface="+mj-ea"/>
                <a:cs typeface="+mj-cs"/>
              </a:rPr>
            </a:br>
            <a:br>
              <a:rPr lang="en-US" altLang="en-US" sz="2600" b="0" i="0" kern="1200" dirty="0">
                <a:solidFill>
                  <a:srgbClr val="EBEBEB"/>
                </a:solidFill>
                <a:latin typeface="+mj-lt"/>
                <a:ea typeface="+mj-ea"/>
                <a:cs typeface="+mj-cs"/>
              </a:rPr>
            </a:br>
            <a:br>
              <a:rPr lang="en-US" altLang="en-US" sz="2600" b="0" i="0" kern="1200" dirty="0">
                <a:solidFill>
                  <a:srgbClr val="EBEBEB"/>
                </a:solidFill>
                <a:latin typeface="+mj-lt"/>
                <a:ea typeface="+mj-ea"/>
                <a:cs typeface="+mj-cs"/>
              </a:rPr>
            </a:br>
            <a:endParaRPr lang="en-US" altLang="en-US" sz="2600" b="0" i="0" kern="1200" dirty="0">
              <a:solidFill>
                <a:srgbClr val="EBEBEB"/>
              </a:solidFill>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63" y="1908936"/>
            <a:ext cx="6470907" cy="303701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7244948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76" name="Freeform: Shape 75">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84994" name="Rectangle 2"/>
          <p:cNvSpPr>
            <a:spLocks noGrp="1" noChangeArrowheads="1"/>
          </p:cNvSpPr>
          <p:nvPr>
            <p:ph type="title"/>
          </p:nvPr>
        </p:nvSpPr>
        <p:spPr>
          <a:xfrm>
            <a:off x="1683171" y="838200"/>
            <a:ext cx="8825659" cy="977902"/>
          </a:xfrm>
        </p:spPr>
        <p:txBody>
          <a:bodyPr>
            <a:normAutofit/>
          </a:bodyPr>
          <a:lstStyle/>
          <a:p>
            <a:pPr algn="ctr">
              <a:lnSpc>
                <a:spcPct val="90000"/>
              </a:lnSpc>
              <a:defRPr/>
            </a:pPr>
            <a:r>
              <a:rPr lang="en-US" altLang="en-US" sz="3100">
                <a:solidFill>
                  <a:srgbClr val="EBEBEB"/>
                </a:solidFill>
                <a:effectLst>
                  <a:outerShdw blurRad="38100" dist="38100" dir="2700000" algn="tl">
                    <a:srgbClr val="000000">
                      <a:alpha val="43137"/>
                    </a:srgbClr>
                  </a:outerShdw>
                </a:effectLst>
              </a:rPr>
              <a:t>Importance of Consistent and Aggressive Enforcement</a:t>
            </a:r>
          </a:p>
        </p:txBody>
      </p:sp>
      <p:sp>
        <p:nvSpPr>
          <p:cNvPr id="84995" name="Rectangle 3"/>
          <p:cNvSpPr>
            <a:spLocks noGrp="1" noChangeArrowheads="1"/>
          </p:cNvSpPr>
          <p:nvPr>
            <p:ph type="body" idx="1"/>
          </p:nvPr>
        </p:nvSpPr>
        <p:spPr>
          <a:xfrm>
            <a:off x="1683171" y="2757942"/>
            <a:ext cx="8825659" cy="3261857"/>
          </a:xfrm>
        </p:spPr>
        <p:txBody>
          <a:bodyPr>
            <a:normAutofit lnSpcReduction="10000"/>
          </a:bodyPr>
          <a:lstStyle/>
          <a:p>
            <a:pPr algn="ctr">
              <a:buFont typeface="Wingdings" panose="05000000000000000000" pitchFamily="2" charset="2"/>
              <a:buNone/>
              <a:defRPr/>
            </a:pPr>
            <a:r>
              <a:rPr lang="en-US" altLang="en-US" sz="2000" dirty="0">
                <a:solidFill>
                  <a:srgbClr val="404040"/>
                </a:solidFill>
              </a:rPr>
              <a:t>	</a:t>
            </a:r>
            <a:r>
              <a:rPr lang="en-US" altLang="en-US" sz="2800" dirty="0">
                <a:solidFill>
                  <a:srgbClr val="404040"/>
                </a:solidFill>
              </a:rPr>
              <a:t>Even when a victim receives effective assistance with filing for a protective order, inconsistent enforcement may increase the danger by emboldening perpetrators and creating a false sense of security for the victim.</a:t>
            </a:r>
          </a:p>
          <a:p>
            <a:pPr>
              <a:buFont typeface="Wingdings" panose="05000000000000000000" pitchFamily="2" charset="2"/>
              <a:buNone/>
              <a:defRPr/>
            </a:pPr>
            <a:endParaRPr lang="en-US" altLang="en-US" sz="2000" dirty="0">
              <a:solidFill>
                <a:srgbClr val="404040"/>
              </a:solidFill>
              <a:effectLst/>
            </a:endParaRPr>
          </a:p>
          <a:p>
            <a:pPr>
              <a:buFont typeface="Wingdings" panose="05000000000000000000" pitchFamily="2" charset="2"/>
              <a:buNone/>
              <a:defRPr/>
            </a:pPr>
            <a:endParaRPr lang="en-US" altLang="en-US" sz="2000" dirty="0">
              <a:solidFill>
                <a:srgbClr val="404040"/>
              </a:solidFill>
              <a:effectLst/>
            </a:endParaRPr>
          </a:p>
          <a:p>
            <a:pPr>
              <a:buFont typeface="Wingdings" panose="05000000000000000000" pitchFamily="2" charset="2"/>
              <a:buNone/>
              <a:defRPr/>
            </a:pPr>
            <a:r>
              <a:rPr lang="en-US" altLang="en-US" sz="2000" dirty="0">
                <a:solidFill>
                  <a:srgbClr val="404040"/>
                </a:solidFill>
                <a:effectLst/>
              </a:rPr>
              <a:t>							</a:t>
            </a:r>
            <a:r>
              <a:rPr lang="en-US" altLang="en-US" sz="2000" dirty="0">
                <a:solidFill>
                  <a:srgbClr val="404040"/>
                </a:solidFill>
              </a:rPr>
              <a:t>CPO Guide, NCJFCJ,	2010</a:t>
            </a:r>
            <a:endParaRPr lang="en-US" altLang="en-US" sz="2000" dirty="0">
              <a:solidFill>
                <a:srgbClr val="404040"/>
              </a:solidFill>
              <a:effectLst/>
            </a:endParaRPr>
          </a:p>
        </p:txBody>
      </p:sp>
    </p:spTree>
    <p:extLst>
      <p:ext uri="{BB962C8B-B14F-4D97-AF65-F5344CB8AC3E}">
        <p14:creationId xmlns:p14="http://schemas.microsoft.com/office/powerpoint/2010/main" val="902663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4" name="Freeform: Shape 8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6194" name="Rectangle 2"/>
          <p:cNvSpPr>
            <a:spLocks noGrp="1" noChangeArrowheads="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Protective Orders for PC 25.07</a:t>
            </a:r>
          </a:p>
        </p:txBody>
      </p:sp>
      <p:sp>
        <p:nvSpPr>
          <p:cNvPr id="136195" name="Rectangle 3"/>
          <p:cNvSpPr>
            <a:spLocks noGrp="1" noChangeArrowheads="1"/>
          </p:cNvSpPr>
          <p:nvPr>
            <p:ph type="body" idx="1"/>
          </p:nvPr>
        </p:nvSpPr>
        <p:spPr>
          <a:xfrm>
            <a:off x="5330616" y="1024076"/>
            <a:ext cx="5502614" cy="5954325"/>
          </a:xfrm>
        </p:spPr>
        <p:txBody>
          <a:bodyPr anchor="ctr">
            <a:normAutofit/>
          </a:bodyPr>
          <a:lstStyle/>
          <a:p>
            <a:pPr marL="0" indent="0" eaLnBrk="1" hangingPunct="1">
              <a:buNone/>
              <a:defRPr/>
            </a:pPr>
            <a:r>
              <a:rPr lang="en-US" sz="3200" dirty="0"/>
              <a:t>Criminally enforceable protective orders include:</a:t>
            </a:r>
          </a:p>
          <a:p>
            <a:pPr marL="0" indent="0" eaLnBrk="1" hangingPunct="1">
              <a:buNone/>
              <a:defRPr/>
            </a:pPr>
            <a:endParaRPr lang="en-US" sz="3200" dirty="0"/>
          </a:p>
          <a:p>
            <a:pPr marL="0" indent="0" eaLnBrk="1" hangingPunct="1">
              <a:buNone/>
              <a:defRPr/>
            </a:pPr>
            <a:r>
              <a:rPr lang="en-US" sz="3200" dirty="0"/>
              <a:t>FV, SA, and Stalking Protective Orders</a:t>
            </a:r>
          </a:p>
          <a:p>
            <a:pPr marL="0" indent="0" eaLnBrk="1" hangingPunct="1">
              <a:buNone/>
              <a:defRPr/>
            </a:pPr>
            <a:r>
              <a:rPr lang="en-US" sz="3200" dirty="0"/>
              <a:t>Emergency Protective Orders (MOEP)</a:t>
            </a:r>
          </a:p>
          <a:p>
            <a:pPr marL="0" indent="0" eaLnBrk="1" hangingPunct="1">
              <a:buNone/>
              <a:defRPr/>
            </a:pPr>
            <a:r>
              <a:rPr lang="en-US" sz="3200" dirty="0"/>
              <a:t>Temporary Ex </a:t>
            </a:r>
            <a:r>
              <a:rPr lang="en-US" sz="3200" dirty="0" err="1"/>
              <a:t>Parte</a:t>
            </a:r>
            <a:r>
              <a:rPr lang="en-US" sz="3200" dirty="0"/>
              <a:t> PO, after service</a:t>
            </a:r>
          </a:p>
          <a:p>
            <a:pPr eaLnBrk="1" hangingPunct="1">
              <a:buFont typeface="Wingdings" panose="05000000000000000000" pitchFamily="2" charset="2"/>
              <a:buNone/>
              <a:defRPr/>
            </a:pPr>
            <a:endParaRPr lang="en-US" sz="2000" dirty="0"/>
          </a:p>
          <a:p>
            <a:pPr eaLnBrk="1" hangingPunct="1">
              <a:defRPr/>
            </a:pPr>
            <a:endParaRPr lang="en-US" sz="2000" dirty="0"/>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16A1831B-4BEA-4D2E-9E9E-814D72A71AD0}" type="slidenum">
              <a:rPr lang="en-US" altLang="en-US" sz="1000">
                <a:solidFill>
                  <a:schemeClr val="accent1"/>
                </a:solidFill>
              </a:rPr>
              <a:pPr algn="r" eaLnBrk="1" hangingPunct="1">
                <a:spcAft>
                  <a:spcPts val="600"/>
                </a:spcAft>
                <a:defRPr/>
              </a:pPr>
              <a:t>39</a:t>
            </a:fld>
            <a:endParaRPr lang="en-US" altLang="en-US" sz="1000">
              <a:solidFill>
                <a:schemeClr val="accent1"/>
              </a:solidFill>
            </a:endParaRPr>
          </a:p>
        </p:txBody>
      </p:sp>
    </p:spTree>
    <p:extLst>
      <p:ext uri="{BB962C8B-B14F-4D97-AF65-F5344CB8AC3E}">
        <p14:creationId xmlns:p14="http://schemas.microsoft.com/office/powerpoint/2010/main" val="163666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8674" name="Rectangle 2"/>
          <p:cNvSpPr>
            <a:spLocks noGrp="1" noRot="1" noChangeArrowheads="1"/>
          </p:cNvSpPr>
          <p:nvPr>
            <p:ph type="title"/>
          </p:nvPr>
        </p:nvSpPr>
        <p:spPr>
          <a:xfrm>
            <a:off x="994087" y="1130603"/>
            <a:ext cx="3342442" cy="4596794"/>
          </a:xfrm>
        </p:spPr>
        <p:txBody>
          <a:bodyPr anchor="ctr">
            <a:normAutofit/>
          </a:bodyPr>
          <a:lstStyle/>
          <a:p>
            <a:pPr>
              <a:defRPr/>
            </a:pPr>
            <a:r>
              <a:rPr lang="en-US" altLang="en-US" sz="3200" dirty="0">
                <a:solidFill>
                  <a:srgbClr val="EBEBEB"/>
                </a:solidFill>
              </a:rPr>
              <a:t>How do we determine the context for the act of violence?</a:t>
            </a:r>
            <a:br>
              <a:rPr lang="en-US" altLang="en-US" sz="3200" dirty="0">
                <a:solidFill>
                  <a:srgbClr val="EBEBEB"/>
                </a:solidFill>
              </a:rPr>
            </a:br>
            <a:r>
              <a:rPr lang="en-US" altLang="en-US" sz="3200" dirty="0">
                <a:solidFill>
                  <a:srgbClr val="EBEBEB"/>
                </a:solidFill>
              </a:rPr>
              <a:t>(Intent, Meaning, Effect)</a:t>
            </a:r>
          </a:p>
        </p:txBody>
      </p:sp>
      <p:sp>
        <p:nvSpPr>
          <p:cNvPr id="18435" name="Rectangle 3"/>
          <p:cNvSpPr>
            <a:spLocks noGrp="1" noRot="1" noChangeArrowheads="1"/>
          </p:cNvSpPr>
          <p:nvPr>
            <p:ph type="body" idx="1"/>
          </p:nvPr>
        </p:nvSpPr>
        <p:spPr>
          <a:xfrm>
            <a:off x="5290077" y="437513"/>
            <a:ext cx="6478588" cy="5954325"/>
          </a:xfrm>
        </p:spPr>
        <p:txBody>
          <a:bodyPr anchor="ctr">
            <a:normAutofit lnSpcReduction="10000"/>
          </a:bodyPr>
          <a:lstStyle/>
          <a:p>
            <a:pPr marL="0" indent="0">
              <a:buNone/>
              <a:defRPr/>
            </a:pPr>
            <a:r>
              <a:rPr lang="en-US" altLang="en-US" sz="2400" b="1" dirty="0"/>
              <a:t>Information from Applicant</a:t>
            </a:r>
            <a:r>
              <a:rPr lang="en-US" altLang="en-US" sz="2400" dirty="0"/>
              <a:t>:</a:t>
            </a:r>
          </a:p>
          <a:p>
            <a:pPr>
              <a:buFont typeface="Wingdings" panose="05000000000000000000" pitchFamily="2" charset="2"/>
              <a:buNone/>
              <a:defRPr/>
            </a:pPr>
            <a:r>
              <a:rPr lang="en-US" altLang="en-US" sz="2400" dirty="0"/>
              <a:t>	– History of violence</a:t>
            </a:r>
          </a:p>
          <a:p>
            <a:pPr>
              <a:buFont typeface="Wingdings" panose="05000000000000000000" pitchFamily="2" charset="2"/>
              <a:buNone/>
              <a:defRPr/>
            </a:pPr>
            <a:r>
              <a:rPr lang="en-US" altLang="en-US" sz="2400" dirty="0"/>
              <a:t>	– Existence of pattern of intimidation and threats</a:t>
            </a:r>
          </a:p>
          <a:p>
            <a:pPr>
              <a:buFont typeface="Wingdings" panose="05000000000000000000" pitchFamily="2" charset="2"/>
              <a:buNone/>
              <a:defRPr/>
            </a:pPr>
            <a:r>
              <a:rPr lang="en-US" altLang="en-US" sz="2400" dirty="0"/>
              <a:t>	– Intent and meaning of violence to victim</a:t>
            </a:r>
          </a:p>
          <a:p>
            <a:pPr>
              <a:buFont typeface="Wingdings" panose="05000000000000000000" pitchFamily="2" charset="2"/>
              <a:buNone/>
              <a:defRPr/>
            </a:pPr>
            <a:r>
              <a:rPr lang="en-US" altLang="en-US" sz="2400" dirty="0"/>
              <a:t>	– Risk/Lethality assessment</a:t>
            </a:r>
          </a:p>
          <a:p>
            <a:pPr>
              <a:buFont typeface="Wingdings" panose="05000000000000000000" pitchFamily="2" charset="2"/>
              <a:buNone/>
              <a:defRPr/>
            </a:pPr>
            <a:r>
              <a:rPr lang="en-US" altLang="en-US" sz="2400" dirty="0"/>
              <a:t>	– Face to Face Screening—Don’t rely on paperwork/questionnaires </a:t>
            </a:r>
          </a:p>
          <a:p>
            <a:pPr marL="0" indent="0">
              <a:buNone/>
              <a:defRPr/>
            </a:pPr>
            <a:r>
              <a:rPr lang="en-US" altLang="en-US" sz="2400" b="1" dirty="0"/>
              <a:t>Information from others</a:t>
            </a:r>
            <a:r>
              <a:rPr lang="en-US" altLang="en-US" sz="2400" dirty="0"/>
              <a:t>: </a:t>
            </a:r>
          </a:p>
          <a:p>
            <a:pPr marL="0" indent="0">
              <a:buNone/>
              <a:defRPr/>
            </a:pPr>
            <a:r>
              <a:rPr lang="en-US" altLang="en-US" sz="2400" dirty="0"/>
              <a:t>	- Review of police reports</a:t>
            </a:r>
          </a:p>
          <a:p>
            <a:pPr marL="0" indent="0">
              <a:buNone/>
              <a:defRPr/>
            </a:pPr>
            <a:r>
              <a:rPr lang="en-US" altLang="en-US" sz="2400" dirty="0"/>
              <a:t>	- Other documentation (medical 	records, photos, witnesses, CPS 	records)</a:t>
            </a:r>
          </a:p>
        </p:txBody>
      </p:sp>
    </p:spTree>
    <p:extLst>
      <p:ext uri="{BB962C8B-B14F-4D97-AF65-F5344CB8AC3E}">
        <p14:creationId xmlns:p14="http://schemas.microsoft.com/office/powerpoint/2010/main" val="979862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7" name="Freeform: Shape 26">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9" name="Group 28">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0" name="Rectangle 29">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4" name="Title 3">
            <a:extLst>
              <a:ext uri="{FF2B5EF4-FFF2-40B4-BE49-F238E27FC236}">
                <a16:creationId xmlns:a16="http://schemas.microsoft.com/office/drawing/2014/main" id="{224EA19A-FF6A-4327-93E9-111CBD332DC9}"/>
              </a:ext>
            </a:extLst>
          </p:cNvPr>
          <p:cNvSpPr>
            <a:spLocks noGrp="1"/>
          </p:cNvSpPr>
          <p:nvPr>
            <p:ph type="title"/>
          </p:nvPr>
        </p:nvSpPr>
        <p:spPr>
          <a:xfrm>
            <a:off x="1650928" y="899599"/>
            <a:ext cx="8761413" cy="977900"/>
          </a:xfrm>
        </p:spPr>
        <p:txBody>
          <a:bodyPr>
            <a:normAutofit/>
          </a:bodyPr>
          <a:lstStyle/>
          <a:p>
            <a:pPr algn="ctr"/>
            <a:r>
              <a:rPr lang="en-US" dirty="0">
                <a:solidFill>
                  <a:srgbClr val="FFFFFF"/>
                </a:solidFill>
              </a:rPr>
              <a:t>Enforcement of Protective Orders</a:t>
            </a:r>
          </a:p>
        </p:txBody>
      </p:sp>
      <p:sp>
        <p:nvSpPr>
          <p:cNvPr id="5" name="Content Placeholder 4">
            <a:extLst>
              <a:ext uri="{FF2B5EF4-FFF2-40B4-BE49-F238E27FC236}">
                <a16:creationId xmlns:a16="http://schemas.microsoft.com/office/drawing/2014/main" id="{AB9EB460-0E61-4A53-86E8-5576AD711557}"/>
              </a:ext>
            </a:extLst>
          </p:cNvPr>
          <p:cNvSpPr>
            <a:spLocks noGrp="1"/>
          </p:cNvSpPr>
          <p:nvPr>
            <p:ph idx="1"/>
          </p:nvPr>
        </p:nvSpPr>
        <p:spPr>
          <a:xfrm>
            <a:off x="1650928" y="2587216"/>
            <a:ext cx="8417535" cy="3416300"/>
          </a:xfrm>
        </p:spPr>
        <p:txBody>
          <a:bodyPr>
            <a:normAutofit/>
          </a:bodyPr>
          <a:lstStyle/>
          <a:p>
            <a:pPr marL="0" indent="0">
              <a:buNone/>
            </a:pPr>
            <a:r>
              <a:rPr lang="en-US" b="1" dirty="0"/>
              <a:t>Criminal											Civil</a:t>
            </a:r>
          </a:p>
          <a:p>
            <a:pPr marL="0" indent="0">
              <a:buNone/>
            </a:pPr>
            <a:r>
              <a:rPr lang="en-US" dirty="0"/>
              <a:t>Violation of Protective Order arrest/charge			Contempt of court</a:t>
            </a:r>
          </a:p>
          <a:p>
            <a:pPr marL="0" indent="0">
              <a:buNone/>
            </a:pPr>
            <a:endParaRPr lang="en-US" dirty="0"/>
          </a:p>
          <a:p>
            <a:pPr marL="0" indent="0">
              <a:buNone/>
            </a:pPr>
            <a:r>
              <a:rPr lang="en-US" dirty="0"/>
              <a:t>Up to ten years, depending on the charge			Up to 180 days for 														each violation</a:t>
            </a:r>
          </a:p>
          <a:p>
            <a:pPr marL="0" indent="0">
              <a:buNone/>
            </a:pPr>
            <a:r>
              <a:rPr lang="en-US" dirty="0"/>
              <a:t>Up to a $10,000 fine, or								Up to $500 fine, or both												both											</a:t>
            </a:r>
          </a:p>
          <a:p>
            <a:pPr marL="0" indent="0">
              <a:buNone/>
            </a:pPr>
            <a:r>
              <a:rPr lang="en-US" dirty="0"/>
              <a:t>Federally if firearm violation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8968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7" name="Freeform: Shape 26">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9" name="Group 28">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0" name="Rectangle 29">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4" name="Title 3">
            <a:extLst>
              <a:ext uri="{FF2B5EF4-FFF2-40B4-BE49-F238E27FC236}">
                <a16:creationId xmlns:a16="http://schemas.microsoft.com/office/drawing/2014/main" id="{224EA19A-FF6A-4327-93E9-111CBD332DC9}"/>
              </a:ext>
            </a:extLst>
          </p:cNvPr>
          <p:cNvSpPr>
            <a:spLocks noGrp="1"/>
          </p:cNvSpPr>
          <p:nvPr>
            <p:ph type="title"/>
          </p:nvPr>
        </p:nvSpPr>
        <p:spPr>
          <a:xfrm>
            <a:off x="1154954" y="838200"/>
            <a:ext cx="8761413" cy="977900"/>
          </a:xfrm>
        </p:spPr>
        <p:txBody>
          <a:bodyPr>
            <a:normAutofit/>
          </a:bodyPr>
          <a:lstStyle/>
          <a:p>
            <a:pPr algn="ctr"/>
            <a:r>
              <a:rPr lang="en-US" dirty="0">
                <a:solidFill>
                  <a:srgbClr val="FFFFFF"/>
                </a:solidFill>
              </a:rPr>
              <a:t>Criminal vs. Civil Violations</a:t>
            </a:r>
          </a:p>
        </p:txBody>
      </p:sp>
      <p:sp>
        <p:nvSpPr>
          <p:cNvPr id="5" name="Content Placeholder 4">
            <a:extLst>
              <a:ext uri="{FF2B5EF4-FFF2-40B4-BE49-F238E27FC236}">
                <a16:creationId xmlns:a16="http://schemas.microsoft.com/office/drawing/2014/main" id="{AB9EB460-0E61-4A53-86E8-5576AD711557}"/>
              </a:ext>
            </a:extLst>
          </p:cNvPr>
          <p:cNvSpPr>
            <a:spLocks noGrp="1"/>
          </p:cNvSpPr>
          <p:nvPr>
            <p:ph idx="1"/>
          </p:nvPr>
        </p:nvSpPr>
        <p:spPr>
          <a:xfrm>
            <a:off x="1650928" y="2587216"/>
            <a:ext cx="8417535" cy="3416300"/>
          </a:xfrm>
        </p:spPr>
        <p:txBody>
          <a:bodyPr>
            <a:normAutofit fontScale="92500" lnSpcReduction="10000"/>
          </a:bodyPr>
          <a:lstStyle/>
          <a:p>
            <a:pPr marL="0" indent="0">
              <a:buNone/>
            </a:pPr>
            <a:r>
              <a:rPr lang="en-US" b="1" dirty="0"/>
              <a:t>Criminal											Civil</a:t>
            </a:r>
          </a:p>
          <a:p>
            <a:pPr marL="0" indent="0">
              <a:buNone/>
            </a:pPr>
            <a:r>
              <a:rPr lang="en-US" dirty="0"/>
              <a:t>Committing family violence, sexual assault, or	 	Going to or near or stalking											protected parties</a:t>
            </a:r>
          </a:p>
          <a:p>
            <a:pPr marL="0" indent="0">
              <a:buNone/>
            </a:pPr>
            <a:r>
              <a:rPr lang="en-US" dirty="0"/>
              <a:t>Violating the protective order</a:t>
            </a:r>
          </a:p>
          <a:p>
            <a:pPr marL="0" indent="0">
              <a:buNone/>
            </a:pPr>
            <a:r>
              <a:rPr lang="en-US" dirty="0"/>
              <a:t>Communicating with the protected party			Failure to complete in a manner prohibited by the order					counseling</a:t>
            </a:r>
          </a:p>
          <a:p>
            <a:pPr marL="0" indent="0">
              <a:buNone/>
            </a:pPr>
            <a:r>
              <a:rPr lang="en-US" dirty="0"/>
              <a:t>Going to or near protected locations				Failure to pay child 														support</a:t>
            </a:r>
          </a:p>
          <a:p>
            <a:pPr marL="0" indent="0">
              <a:buNone/>
            </a:pPr>
            <a:r>
              <a:rPr lang="en-US" dirty="0"/>
              <a:t>Possessing firearms or ammunition					Failure to return children 													at end of specified 														visitation		</a:t>
            </a:r>
          </a:p>
          <a:p>
            <a:pPr marL="0" indent="0">
              <a:buNone/>
            </a:pPr>
            <a:endParaRPr lang="en-US" dirty="0"/>
          </a:p>
        </p:txBody>
      </p:sp>
    </p:spTree>
    <p:extLst>
      <p:ext uri="{BB962C8B-B14F-4D97-AF65-F5344CB8AC3E}">
        <p14:creationId xmlns:p14="http://schemas.microsoft.com/office/powerpoint/2010/main" val="1322486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pPr algn="ctr" eaLnBrk="1" hangingPunct="1">
              <a:defRPr/>
            </a:pPr>
            <a:r>
              <a:rPr lang="en-US" dirty="0">
                <a:solidFill>
                  <a:srgbClr val="EBEBEB"/>
                </a:solidFill>
              </a:rPr>
              <a:t>Some Tips for Attorneys</a:t>
            </a:r>
          </a:p>
        </p:txBody>
      </p:sp>
      <p:sp>
        <p:nvSpPr>
          <p:cNvPr id="45"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11529C7E-2D07-439D-9D22-CD8CE276E7DD}" type="slidenum">
              <a:rPr lang="en-US" altLang="en-US">
                <a:solidFill>
                  <a:srgbClr val="FFFFFF"/>
                </a:solidFill>
              </a:rPr>
              <a:pPr eaLnBrk="1" hangingPunct="1">
                <a:spcAft>
                  <a:spcPts val="600"/>
                </a:spcAft>
                <a:defRPr/>
              </a:pPr>
              <a:t>42</a:t>
            </a:fld>
            <a:endParaRPr lang="en-US" altLang="en-US">
              <a:solidFill>
                <a:srgbClr val="FFFFFF"/>
              </a:solidFill>
            </a:endParaRPr>
          </a:p>
        </p:txBody>
      </p:sp>
      <p:graphicFrame>
        <p:nvGraphicFramePr>
          <p:cNvPr id="46" name="Content Placeholder 2">
            <a:extLst>
              <a:ext uri="{FF2B5EF4-FFF2-40B4-BE49-F238E27FC236}">
                <a16:creationId xmlns:a16="http://schemas.microsoft.com/office/drawing/2014/main" id="{A4EFD42C-B429-4A47-AB91-CA7F4C7F14A1}"/>
              </a:ext>
            </a:extLst>
          </p:cNvPr>
          <p:cNvGraphicFramePr>
            <a:graphicFrameLocks noGrp="1"/>
          </p:cNvGraphicFramePr>
          <p:nvPr>
            <p:ph idx="1"/>
            <p:extLst>
              <p:ext uri="{D42A27DB-BD31-4B8C-83A1-F6EECF244321}">
                <p14:modId xmlns:p14="http://schemas.microsoft.com/office/powerpoint/2010/main" val="154377016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789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More Tips for Attorneys</a:t>
            </a:r>
          </a:p>
        </p:txBody>
      </p:sp>
      <p:sp>
        <p:nvSpPr>
          <p:cNvPr id="3" name="Content Placeholder 2"/>
          <p:cNvSpPr>
            <a:spLocks noGrp="1"/>
          </p:cNvSpPr>
          <p:nvPr>
            <p:ph idx="1"/>
          </p:nvPr>
        </p:nvSpPr>
        <p:spPr>
          <a:xfrm>
            <a:off x="5290077" y="437513"/>
            <a:ext cx="5502614" cy="5954325"/>
          </a:xfrm>
        </p:spPr>
        <p:txBody>
          <a:bodyPr anchor="ctr">
            <a:normAutofit/>
          </a:bodyPr>
          <a:lstStyle/>
          <a:p>
            <a:pPr marL="0" indent="0" eaLnBrk="1" hangingPunct="1">
              <a:buNone/>
              <a:defRPr/>
            </a:pPr>
            <a:r>
              <a:rPr lang="en-US" sz="2000" dirty="0"/>
              <a:t>Always bring prepared PO to court along with TCIC form (use checkboxes, bring lots of whiteout!) AND draft final PO before leaving court</a:t>
            </a:r>
          </a:p>
          <a:p>
            <a:pPr marL="0" indent="0" eaLnBrk="1" hangingPunct="1">
              <a:buNone/>
              <a:defRPr/>
            </a:pPr>
            <a:endParaRPr lang="en-US" sz="2000" dirty="0"/>
          </a:p>
          <a:p>
            <a:pPr marL="0" indent="0" eaLnBrk="1" hangingPunct="1">
              <a:buNone/>
              <a:defRPr/>
            </a:pPr>
            <a:r>
              <a:rPr lang="en-US" sz="2000" dirty="0"/>
              <a:t>Arrange an escort for Applicant or ask for permission to leave before Respondent</a:t>
            </a:r>
          </a:p>
          <a:p>
            <a:pPr marL="0" indent="0" eaLnBrk="1" hangingPunct="1">
              <a:buNone/>
              <a:defRPr/>
            </a:pPr>
            <a:endParaRPr lang="en-US" sz="2000" dirty="0"/>
          </a:p>
          <a:p>
            <a:pPr marL="0" indent="0" eaLnBrk="1" hangingPunct="1">
              <a:buNone/>
              <a:defRPr/>
            </a:pPr>
            <a:r>
              <a:rPr lang="en-US" sz="2000" dirty="0"/>
              <a:t>Bring advocate to court if possible or partner with local DV/Sa agency to provide volunteer advocates at PO dockets (SAFE in Austin)</a:t>
            </a:r>
          </a:p>
          <a:p>
            <a:pPr marL="0" indent="0" eaLnBrk="1" hangingPunct="1">
              <a:buNone/>
              <a:defRPr/>
            </a:pPr>
            <a:endParaRPr lang="en-US" sz="2000" dirty="0"/>
          </a:p>
          <a:p>
            <a:pPr marL="0" indent="0" eaLnBrk="1" hangingPunct="1">
              <a:buNone/>
              <a:defRPr/>
            </a:pPr>
            <a:r>
              <a:rPr lang="en-US" sz="2000" dirty="0"/>
              <a:t>ALWAYS safety plan with your client</a:t>
            </a:r>
          </a:p>
          <a:p>
            <a:pPr marL="0" indent="0">
              <a:buNone/>
              <a:defRPr/>
            </a:pPr>
            <a:endParaRPr lang="en-US" sz="2000" dirty="0"/>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1675FE6C-9AED-4D63-951D-86426B934943}" type="slidenum">
              <a:rPr lang="en-US" altLang="en-US" sz="1000">
                <a:solidFill>
                  <a:schemeClr val="accent1"/>
                </a:solidFill>
              </a:rPr>
              <a:pPr algn="r" eaLnBrk="1" hangingPunct="1">
                <a:spcAft>
                  <a:spcPts val="600"/>
                </a:spcAft>
                <a:defRPr/>
              </a:pPr>
              <a:t>43</a:t>
            </a:fld>
            <a:endParaRPr lang="en-US" altLang="en-US" sz="1000">
              <a:solidFill>
                <a:schemeClr val="accent1"/>
              </a:solidFill>
            </a:endParaRPr>
          </a:p>
        </p:txBody>
      </p:sp>
    </p:spTree>
    <p:extLst>
      <p:ext uri="{BB962C8B-B14F-4D97-AF65-F5344CB8AC3E}">
        <p14:creationId xmlns:p14="http://schemas.microsoft.com/office/powerpoint/2010/main" val="2515465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1138" name="Rectangle 2"/>
          <p:cNvSpPr>
            <a:spLocks noGrp="1" noChangeArrowheads="1"/>
          </p:cNvSpPr>
          <p:nvPr>
            <p:ph type="title"/>
          </p:nvPr>
        </p:nvSpPr>
        <p:spPr>
          <a:xfrm>
            <a:off x="994087" y="1130603"/>
            <a:ext cx="3342442" cy="4596794"/>
          </a:xfrm>
        </p:spPr>
        <p:txBody>
          <a:bodyPr anchor="ctr">
            <a:normAutofit/>
          </a:bodyPr>
          <a:lstStyle/>
          <a:p>
            <a:pPr algn="ctr">
              <a:defRPr/>
            </a:pPr>
            <a:r>
              <a:rPr lang="en-US" altLang="en-US" sz="3200" dirty="0">
                <a:solidFill>
                  <a:srgbClr val="EBEBEB"/>
                </a:solidFill>
                <a:effectLst>
                  <a:outerShdw blurRad="38100" dist="38100" dir="2700000" algn="tl">
                    <a:srgbClr val="000000">
                      <a:alpha val="43137"/>
                    </a:srgbClr>
                  </a:outerShdw>
                </a:effectLst>
              </a:rPr>
              <a:t>REMEMBER: CONTEXT IS KEY</a:t>
            </a:r>
          </a:p>
        </p:txBody>
      </p:sp>
      <p:sp>
        <p:nvSpPr>
          <p:cNvPr id="91139" name="Rectangle 3"/>
          <p:cNvSpPr>
            <a:spLocks noGrp="1" noChangeArrowheads="1"/>
          </p:cNvSpPr>
          <p:nvPr>
            <p:ph type="body" idx="1"/>
          </p:nvPr>
        </p:nvSpPr>
        <p:spPr>
          <a:xfrm>
            <a:off x="5290077" y="437513"/>
            <a:ext cx="5502614" cy="5954325"/>
          </a:xfrm>
        </p:spPr>
        <p:txBody>
          <a:bodyPr anchor="ctr">
            <a:normAutofit/>
          </a:bodyPr>
          <a:lstStyle/>
          <a:p>
            <a:pPr>
              <a:buFont typeface="Wingdings" panose="05000000000000000000" pitchFamily="2" charset="2"/>
              <a:buNone/>
              <a:defRPr/>
            </a:pPr>
            <a:r>
              <a:rPr lang="en-US" altLang="en-US" sz="2000" dirty="0"/>
              <a:t>When assisting a victim in applying for a protective order of any kind, consider the unique circumstance of her life and advocate for an order that addresses </a:t>
            </a:r>
            <a:r>
              <a:rPr lang="en-US" altLang="en-US" sz="2000" b="1" dirty="0"/>
              <a:t>all</a:t>
            </a:r>
            <a:r>
              <a:rPr lang="en-US" altLang="en-US" sz="2000" dirty="0"/>
              <a:t> of her concerns and fears.  She is the best judge of what will keep her safe.  </a:t>
            </a:r>
          </a:p>
          <a:p>
            <a:pPr>
              <a:buFont typeface="Wingdings" panose="05000000000000000000" pitchFamily="2" charset="2"/>
              <a:buNone/>
              <a:defRPr/>
            </a:pPr>
            <a:endParaRPr lang="en-US" altLang="en-US" sz="2000" dirty="0"/>
          </a:p>
          <a:p>
            <a:pPr>
              <a:buFont typeface="Wingdings" panose="05000000000000000000" pitchFamily="2" charset="2"/>
              <a:buNone/>
              <a:defRPr/>
            </a:pPr>
            <a:r>
              <a:rPr lang="en-US" altLang="en-US" sz="2000" dirty="0"/>
              <a:t>Be creative!</a:t>
            </a:r>
          </a:p>
          <a:p>
            <a:pPr>
              <a:buFont typeface="Wingdings" panose="05000000000000000000" pitchFamily="2" charset="2"/>
              <a:buNone/>
              <a:defRPr/>
            </a:pPr>
            <a:endParaRPr lang="en-US" altLang="en-US" sz="2000" dirty="0"/>
          </a:p>
          <a:p>
            <a:pPr>
              <a:buFont typeface="Wingdings" panose="05000000000000000000" pitchFamily="2" charset="2"/>
              <a:buNone/>
              <a:defRPr/>
            </a:pPr>
            <a:r>
              <a:rPr lang="en-US" altLang="en-US" sz="2000" dirty="0"/>
              <a:t>Example: ask that Respondent be ordered to return the kids’ passports if victim believes Respondent may flee the country with the kids, return of pets, etc.</a:t>
            </a:r>
          </a:p>
        </p:txBody>
      </p:sp>
    </p:spTree>
    <p:extLst>
      <p:ext uri="{BB962C8B-B14F-4D97-AF65-F5344CB8AC3E}">
        <p14:creationId xmlns:p14="http://schemas.microsoft.com/office/powerpoint/2010/main" val="1255662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746" name="Rectangle 2"/>
          <p:cNvSpPr>
            <a:spLocks noGrp="1" noChangeArrowheads="1"/>
          </p:cNvSpPr>
          <p:nvPr>
            <p:ph type="title"/>
          </p:nvPr>
        </p:nvSpPr>
        <p:spPr>
          <a:xfrm>
            <a:off x="994087" y="1130603"/>
            <a:ext cx="3342442" cy="4596794"/>
          </a:xfrm>
        </p:spPr>
        <p:txBody>
          <a:bodyPr anchor="ctr">
            <a:normAutofit/>
          </a:bodyPr>
          <a:lstStyle/>
          <a:p>
            <a:pPr eaLnBrk="1" hangingPunct="1">
              <a:defRPr/>
            </a:pPr>
            <a:r>
              <a:rPr lang="en-US" sz="3200">
                <a:solidFill>
                  <a:srgbClr val="EBEBEB"/>
                </a:solidFill>
              </a:rPr>
              <a:t>Useful Websites</a:t>
            </a:r>
          </a:p>
        </p:txBody>
      </p:sp>
      <p:sp>
        <p:nvSpPr>
          <p:cNvPr id="31747" name="Rectangle 3"/>
          <p:cNvSpPr>
            <a:spLocks noGrp="1" noChangeArrowheads="1"/>
          </p:cNvSpPr>
          <p:nvPr>
            <p:ph type="body" idx="1"/>
          </p:nvPr>
        </p:nvSpPr>
        <p:spPr>
          <a:xfrm>
            <a:off x="5290077" y="437513"/>
            <a:ext cx="5502614" cy="5954325"/>
          </a:xfrm>
        </p:spPr>
        <p:txBody>
          <a:bodyPr anchor="ctr">
            <a:normAutofit/>
          </a:bodyPr>
          <a:lstStyle/>
          <a:p>
            <a:pPr eaLnBrk="1" hangingPunct="1">
              <a:lnSpc>
                <a:spcPct val="90000"/>
              </a:lnSpc>
              <a:defRPr/>
            </a:pPr>
            <a:r>
              <a:rPr lang="en-US" sz="1700">
                <a:hlinkClick r:id="rId2"/>
              </a:rPr>
              <a:t>www.takebackhope.com  </a:t>
            </a:r>
          </a:p>
          <a:p>
            <a:pPr eaLnBrk="1" hangingPunct="1">
              <a:lnSpc>
                <a:spcPct val="90000"/>
              </a:lnSpc>
              <a:defRPr/>
            </a:pPr>
            <a:r>
              <a:rPr lang="en-US" sz="1700">
                <a:hlinkClick r:id="rId2"/>
              </a:rPr>
              <a:t>www.taasa.org</a:t>
            </a:r>
            <a:r>
              <a:rPr lang="en-US" sz="1700"/>
              <a:t> Texas Association Against Sexual Assault</a:t>
            </a:r>
            <a:endParaRPr lang="en-US" sz="1700">
              <a:hlinkClick r:id="rId3"/>
            </a:endParaRPr>
          </a:p>
          <a:p>
            <a:pPr eaLnBrk="1" hangingPunct="1">
              <a:lnSpc>
                <a:spcPct val="90000"/>
              </a:lnSpc>
              <a:defRPr/>
            </a:pPr>
            <a:r>
              <a:rPr lang="en-US" sz="1700">
                <a:hlinkClick r:id="rId3"/>
              </a:rPr>
              <a:t>www.tcfv.org</a:t>
            </a:r>
            <a:r>
              <a:rPr lang="en-US" sz="1700"/>
              <a:t> Texas Council on Family Violence</a:t>
            </a:r>
          </a:p>
          <a:p>
            <a:pPr eaLnBrk="1" hangingPunct="1">
              <a:lnSpc>
                <a:spcPct val="90000"/>
              </a:lnSpc>
              <a:defRPr/>
            </a:pPr>
            <a:r>
              <a:rPr lang="en-US" sz="1700">
                <a:hlinkClick r:id="rId4"/>
              </a:rPr>
              <a:t>www.fvpf.org</a:t>
            </a:r>
            <a:r>
              <a:rPr lang="en-US" sz="1700"/>
              <a:t> Family Violence Prevention Fund</a:t>
            </a:r>
          </a:p>
          <a:p>
            <a:pPr eaLnBrk="1" hangingPunct="1">
              <a:lnSpc>
                <a:spcPct val="90000"/>
              </a:lnSpc>
              <a:defRPr/>
            </a:pPr>
            <a:r>
              <a:rPr lang="en-US" sz="1700">
                <a:hlinkClick r:id="rId5"/>
              </a:rPr>
              <a:t>www.ojp.usdoj.gov/vawo</a:t>
            </a:r>
            <a:r>
              <a:rPr lang="en-US" sz="1700"/>
              <a:t> Dept. of Justice VAWA</a:t>
            </a:r>
          </a:p>
          <a:p>
            <a:pPr eaLnBrk="1" hangingPunct="1">
              <a:lnSpc>
                <a:spcPct val="90000"/>
              </a:lnSpc>
              <a:defRPr/>
            </a:pPr>
            <a:r>
              <a:rPr lang="en-US" sz="1700">
                <a:hlinkClick r:id="rId6"/>
              </a:rPr>
              <a:t>www.usdoj.gov/ovw</a:t>
            </a:r>
            <a:r>
              <a:rPr lang="en-US" sz="1700"/>
              <a:t> same</a:t>
            </a:r>
          </a:p>
          <a:p>
            <a:pPr eaLnBrk="1" hangingPunct="1">
              <a:lnSpc>
                <a:spcPct val="90000"/>
              </a:lnSpc>
              <a:defRPr/>
            </a:pPr>
            <a:r>
              <a:rPr lang="en-US" sz="1700">
                <a:hlinkClick r:id="rId7"/>
              </a:rPr>
              <a:t>www.law.sc.edu/ncda</a:t>
            </a:r>
            <a:r>
              <a:rPr lang="en-US" sz="1700"/>
              <a:t> Nat’l. College of District Attorneys</a:t>
            </a:r>
          </a:p>
          <a:p>
            <a:pPr eaLnBrk="1" hangingPunct="1">
              <a:lnSpc>
                <a:spcPct val="90000"/>
              </a:lnSpc>
              <a:defRPr/>
            </a:pPr>
            <a:r>
              <a:rPr lang="en-US" sz="1700">
                <a:hlinkClick r:id="rId8"/>
              </a:rPr>
              <a:t>www.ndaa.org</a:t>
            </a:r>
            <a:r>
              <a:rPr lang="en-US" sz="1700"/>
              <a:t> Nat’l. District Attorneys’ Assoc./APRI</a:t>
            </a:r>
          </a:p>
          <a:p>
            <a:pPr eaLnBrk="1" hangingPunct="1">
              <a:lnSpc>
                <a:spcPct val="90000"/>
              </a:lnSpc>
              <a:defRPr/>
            </a:pPr>
            <a:r>
              <a:rPr lang="en-US" sz="1700">
                <a:hlinkClick r:id="rId9"/>
              </a:rPr>
              <a:t>www.safetynet.org</a:t>
            </a:r>
            <a:r>
              <a:rPr lang="en-US" sz="1700"/>
              <a:t> Technology Assistance</a:t>
            </a:r>
          </a:p>
          <a:p>
            <a:pPr eaLnBrk="1" hangingPunct="1">
              <a:lnSpc>
                <a:spcPct val="90000"/>
              </a:lnSpc>
              <a:defRPr/>
            </a:pPr>
            <a:r>
              <a:rPr lang="en-US" sz="1700">
                <a:hlinkClick r:id="rId10"/>
              </a:rPr>
              <a:t>www.ncvc.org</a:t>
            </a:r>
            <a:r>
              <a:rPr lang="en-US" sz="1700"/>
              <a:t>  National Stalking Resource Center</a:t>
            </a:r>
          </a:p>
          <a:p>
            <a:pPr eaLnBrk="1" hangingPunct="1">
              <a:lnSpc>
                <a:spcPct val="90000"/>
              </a:lnSpc>
              <a:defRPr/>
            </a:pPr>
            <a:r>
              <a:rPr lang="en-US" sz="1700">
                <a:hlinkClick r:id="rId11"/>
              </a:rPr>
              <a:t>www.ncdsv.org</a:t>
            </a:r>
            <a:r>
              <a:rPr lang="en-US" sz="1700"/>
              <a:t> Center for Domestic and Sexual Violence</a:t>
            </a:r>
          </a:p>
          <a:p>
            <a:pPr eaLnBrk="1" hangingPunct="1">
              <a:lnSpc>
                <a:spcPct val="90000"/>
              </a:lnSpc>
              <a:buFont typeface="Wingdings" panose="05000000000000000000" pitchFamily="2" charset="2"/>
              <a:buNone/>
              <a:defRPr/>
            </a:pPr>
            <a:r>
              <a:rPr lang="en-US" sz="1700"/>
              <a:t>National Domestic Violence Hotline 1-800-799-SAFE</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ECBB0A7A-F245-4BFE-A48F-7EFE83DFFA62}" type="slidenum">
              <a:rPr lang="en-US" altLang="en-US" sz="1000">
                <a:solidFill>
                  <a:schemeClr val="accent1"/>
                </a:solidFill>
              </a:rPr>
              <a:pPr algn="r" eaLnBrk="1" hangingPunct="1">
                <a:spcAft>
                  <a:spcPts val="600"/>
                </a:spcAft>
                <a:defRPr/>
              </a:pPr>
              <a:t>45</a:t>
            </a:fld>
            <a:endParaRPr lang="en-US" altLang="en-US" sz="1000">
              <a:solidFill>
                <a:schemeClr val="accent1"/>
              </a:solidFill>
            </a:endParaRPr>
          </a:p>
        </p:txBody>
      </p:sp>
    </p:spTree>
    <p:extLst>
      <p:ext uri="{BB962C8B-B14F-4D97-AF65-F5344CB8AC3E}">
        <p14:creationId xmlns:p14="http://schemas.microsoft.com/office/powerpoint/2010/main" val="3199536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48133" name="Rectangle 7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34" name="Group 7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813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8130" name="Rectangle 2"/>
          <p:cNvSpPr>
            <a:spLocks noGrp="1" noChangeArrowheads="1"/>
          </p:cNvSpPr>
          <p:nvPr>
            <p:ph type="title"/>
          </p:nvPr>
        </p:nvSpPr>
        <p:spPr>
          <a:xfrm>
            <a:off x="836247" y="1085549"/>
            <a:ext cx="3430947" cy="4686903"/>
          </a:xfrm>
        </p:spPr>
        <p:txBody>
          <a:bodyPr anchor="ctr">
            <a:normAutofit/>
          </a:bodyPr>
          <a:lstStyle/>
          <a:p>
            <a:pPr algn="r" eaLnBrk="1" hangingPunct="1">
              <a:defRPr/>
            </a:pPr>
            <a:r>
              <a:rPr lang="en-US">
                <a:solidFill>
                  <a:schemeClr val="tx1"/>
                </a:solidFill>
              </a:rPr>
              <a:t>Questions?</a:t>
            </a:r>
          </a:p>
        </p:txBody>
      </p:sp>
      <p:cxnSp>
        <p:nvCxnSpPr>
          <p:cNvPr id="48136" name="Straight Connector 7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8131" name="Rectangle 3"/>
          <p:cNvSpPr>
            <a:spLocks noGrp="1" noChangeArrowheads="1"/>
          </p:cNvSpPr>
          <p:nvPr>
            <p:ph type="body" idx="1"/>
          </p:nvPr>
        </p:nvSpPr>
        <p:spPr>
          <a:xfrm>
            <a:off x="5041399" y="1085549"/>
            <a:ext cx="5579707" cy="4686903"/>
          </a:xfrm>
        </p:spPr>
        <p:txBody>
          <a:bodyPr anchor="ctr">
            <a:normAutofit/>
          </a:bodyPr>
          <a:lstStyle/>
          <a:p>
            <a:pPr marL="400050" lvl="1" indent="0">
              <a:buNone/>
              <a:defRPr/>
            </a:pPr>
            <a:r>
              <a:rPr lang="en-US" altLang="en-US" sz="3600" dirty="0">
                <a:solidFill>
                  <a:schemeClr val="tx1"/>
                </a:solidFill>
              </a:rPr>
              <a:t>Erin Martinson</a:t>
            </a:r>
          </a:p>
          <a:p>
            <a:pPr marL="400050" lvl="1" indent="0">
              <a:buNone/>
              <a:defRPr/>
            </a:pPr>
            <a:r>
              <a:rPr lang="en-US" altLang="en-US" sz="2400" dirty="0">
                <a:solidFill>
                  <a:schemeClr val="tx1"/>
                </a:solidFill>
              </a:rPr>
              <a:t>210-212-3790</a:t>
            </a:r>
          </a:p>
          <a:p>
            <a:pPr marL="400050" lvl="1" indent="0">
              <a:buNone/>
              <a:defRPr/>
            </a:pPr>
            <a:r>
              <a:rPr lang="en-US" altLang="en-US" sz="2400" dirty="0">
                <a:solidFill>
                  <a:schemeClr val="tx1"/>
                </a:solidFill>
              </a:rPr>
              <a:t>emartinson@trla.org</a:t>
            </a:r>
          </a:p>
        </p:txBody>
      </p:sp>
      <p:sp>
        <p:nvSpPr>
          <p:cNvPr id="2" name="Slide Number Placeholder 1"/>
          <p:cNvSpPr>
            <a:spLocks noGrp="1"/>
          </p:cNvSpPr>
          <p:nvPr>
            <p:ph type="sldNum" sz="quarter" idx="12"/>
          </p:nvPr>
        </p:nvSpPr>
        <p:spPr>
          <a:xfrm>
            <a:off x="10805504" y="317862"/>
            <a:ext cx="83819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Aft>
                <a:spcPts val="600"/>
              </a:spcAft>
              <a:defRPr/>
            </a:pPr>
            <a:fld id="{AB3E76B9-BBFD-4D0B-BBC7-77186F7C88D5}" type="slidenum">
              <a:rPr lang="en-US" altLang="en-US" smtClean="0"/>
              <a:pPr algn="l" eaLnBrk="1" hangingPunct="1">
                <a:spcAft>
                  <a:spcPts val="600"/>
                </a:spcAft>
                <a:defRPr/>
              </a:pPr>
              <a:t>46</a:t>
            </a:fld>
            <a:endParaRPr lang="en-US" altLang="en-US"/>
          </a:p>
        </p:txBody>
      </p:sp>
    </p:spTree>
    <p:extLst>
      <p:ext uri="{BB962C8B-B14F-4D97-AF65-F5344CB8AC3E}">
        <p14:creationId xmlns:p14="http://schemas.microsoft.com/office/powerpoint/2010/main" val="3285577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9217" y="1696545"/>
            <a:ext cx="3342442" cy="3436260"/>
          </a:xfrm>
        </p:spPr>
        <p:txBody>
          <a:bodyPr anchor="ctr">
            <a:normAutofit/>
          </a:bodyPr>
          <a:lstStyle/>
          <a:p>
            <a:pPr algn="ctr">
              <a:defRPr/>
            </a:pPr>
            <a:r>
              <a:rPr lang="en-US" sz="3200" dirty="0">
                <a:solidFill>
                  <a:srgbClr val="EBEBEB"/>
                </a:solidFill>
              </a:rPr>
              <a:t>Protective Orders Work</a:t>
            </a:r>
          </a:p>
        </p:txBody>
      </p:sp>
      <p:sp>
        <p:nvSpPr>
          <p:cNvPr id="3" name="Content Placeholder 2"/>
          <p:cNvSpPr>
            <a:spLocks noGrp="1"/>
          </p:cNvSpPr>
          <p:nvPr>
            <p:ph idx="1"/>
          </p:nvPr>
        </p:nvSpPr>
        <p:spPr>
          <a:xfrm>
            <a:off x="5290077" y="437513"/>
            <a:ext cx="5502614" cy="5954325"/>
          </a:xfrm>
        </p:spPr>
        <p:txBody>
          <a:bodyPr anchor="ctr">
            <a:normAutofit/>
          </a:bodyPr>
          <a:lstStyle/>
          <a:p>
            <a:pPr marL="0" indent="0">
              <a:buNone/>
              <a:defRPr/>
            </a:pPr>
            <a:r>
              <a:rPr lang="en-US" sz="2000"/>
              <a:t>JAMA, August 7, 2002</a:t>
            </a:r>
          </a:p>
          <a:p>
            <a:pPr marL="0" indent="0">
              <a:buNone/>
              <a:defRPr/>
            </a:pPr>
            <a:r>
              <a:rPr lang="en-US" sz="2000"/>
              <a:t>	</a:t>
            </a:r>
          </a:p>
          <a:p>
            <a:pPr marL="0" indent="0">
              <a:buNone/>
              <a:defRPr/>
            </a:pPr>
            <a:r>
              <a:rPr lang="en-US" sz="2000"/>
              <a:t>In this study, we found that having a permanent protection order in effect was associated with a statistically significant 80% reduction in police reported physical violence in the 12 months after an IPV incident.</a:t>
            </a:r>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520F68DC-C1BD-4558-8A70-3A1B8A406884}" type="slidenum">
              <a:rPr lang="en-US" altLang="en-US" sz="1000">
                <a:solidFill>
                  <a:schemeClr val="accent1"/>
                </a:solidFill>
              </a:rPr>
              <a:pPr algn="r" eaLnBrk="1" hangingPunct="1">
                <a:spcAft>
                  <a:spcPts val="600"/>
                </a:spcAft>
                <a:defRPr/>
              </a:pPr>
              <a:t>5</a:t>
            </a:fld>
            <a:endParaRPr lang="en-US" altLang="en-US" sz="1000">
              <a:solidFill>
                <a:schemeClr val="accent1"/>
              </a:solidFill>
            </a:endParaRPr>
          </a:p>
        </p:txBody>
      </p:sp>
    </p:spTree>
    <p:extLst>
      <p:ext uri="{BB962C8B-B14F-4D97-AF65-F5344CB8AC3E}">
        <p14:creationId xmlns:p14="http://schemas.microsoft.com/office/powerpoint/2010/main" val="208173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1" y="1791087"/>
            <a:ext cx="3034580" cy="2740457"/>
          </a:xfrm>
        </p:spPr>
        <p:txBody>
          <a:bodyPr anchor="ctr">
            <a:normAutofit/>
          </a:bodyPr>
          <a:lstStyle/>
          <a:p>
            <a:pPr algn="ctr" eaLnBrk="1" hangingPunct="1">
              <a:defRPr/>
            </a:pPr>
            <a:r>
              <a:rPr lang="en-US" sz="3200" dirty="0">
                <a:solidFill>
                  <a:schemeClr val="tx1"/>
                </a:solidFill>
                <a:effectLst>
                  <a:outerShdw blurRad="38100" dist="38100" dir="2700000" algn="tl">
                    <a:srgbClr val="000000">
                      <a:alpha val="43137"/>
                    </a:srgbClr>
                  </a:outerShdw>
                </a:effectLst>
              </a:rPr>
              <a:t>Types of Protection</a:t>
            </a:r>
          </a:p>
        </p:txBody>
      </p:sp>
      <p:cxnSp>
        <p:nvCxnSpPr>
          <p:cNvPr id="23"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78424" y="1059025"/>
            <a:ext cx="5302189" cy="4739950"/>
          </a:xfrm>
        </p:spPr>
        <p:txBody>
          <a:bodyPr anchor="ctr">
            <a:normAutofit/>
          </a:bodyPr>
          <a:lstStyle/>
          <a:p>
            <a:pPr eaLnBrk="1" hangingPunct="1">
              <a:defRPr/>
            </a:pPr>
            <a:r>
              <a:rPr lang="en-US">
                <a:solidFill>
                  <a:schemeClr val="tx1"/>
                </a:solidFill>
              </a:rPr>
              <a:t>Magistrate’s Order of Emergency Protection (MOEP or EPO)</a:t>
            </a:r>
          </a:p>
          <a:p>
            <a:pPr eaLnBrk="1" hangingPunct="1">
              <a:defRPr/>
            </a:pPr>
            <a:r>
              <a:rPr lang="en-US">
                <a:solidFill>
                  <a:schemeClr val="tx1"/>
                </a:solidFill>
              </a:rPr>
              <a:t>Temporary Ex Parte Protective Order  (TPO)</a:t>
            </a:r>
          </a:p>
          <a:p>
            <a:pPr eaLnBrk="1" hangingPunct="1">
              <a:defRPr/>
            </a:pPr>
            <a:r>
              <a:rPr lang="en-US">
                <a:solidFill>
                  <a:schemeClr val="tx1"/>
                </a:solidFill>
              </a:rPr>
              <a:t>Family Violence Protective Order (PO)</a:t>
            </a:r>
          </a:p>
          <a:p>
            <a:pPr eaLnBrk="1" hangingPunct="1">
              <a:defRPr/>
            </a:pPr>
            <a:r>
              <a:rPr lang="en-US">
                <a:solidFill>
                  <a:schemeClr val="tx1"/>
                </a:solidFill>
              </a:rPr>
              <a:t>Sexual Assault Protective Order (SAPO)</a:t>
            </a:r>
          </a:p>
          <a:p>
            <a:pPr eaLnBrk="1" hangingPunct="1">
              <a:defRPr/>
            </a:pPr>
            <a:r>
              <a:rPr lang="en-US">
                <a:solidFill>
                  <a:schemeClr val="tx1"/>
                </a:solidFill>
              </a:rPr>
              <a:t>Stalking PO</a:t>
            </a:r>
          </a:p>
          <a:p>
            <a:pPr eaLnBrk="1" hangingPunct="1">
              <a:defRPr/>
            </a:pPr>
            <a:r>
              <a:rPr lang="en-US">
                <a:solidFill>
                  <a:schemeClr val="tx1"/>
                </a:solidFill>
              </a:rPr>
              <a:t>Bond Conditions </a:t>
            </a:r>
          </a:p>
        </p:txBody>
      </p:sp>
      <p:sp>
        <p:nvSpPr>
          <p:cNvPr id="4" name="Slide Number Placeholder 3"/>
          <p:cNvSpPr>
            <a:spLocks noGrp="1"/>
          </p:cNvSpPr>
          <p:nvPr>
            <p:ph type="sldNum" sz="quarter" idx="12"/>
          </p:nvPr>
        </p:nvSpPr>
        <p:spPr>
          <a:xfrm>
            <a:off x="11017538" y="610622"/>
            <a:ext cx="685802" cy="766675"/>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fld id="{F6FBBC59-505C-4FC1-9608-A79F25F3BAE5}" type="slidenum">
              <a:rPr lang="en-US" altLang="en-US" sz="2000">
                <a:solidFill>
                  <a:srgbClr val="FFFFFF"/>
                </a:solidFill>
              </a:rPr>
              <a:pPr eaLnBrk="1" hangingPunct="1">
                <a:spcAft>
                  <a:spcPts val="600"/>
                </a:spcAft>
                <a:defRPr/>
              </a:pPr>
              <a:t>6</a:t>
            </a:fld>
            <a:endParaRPr lang="en-US" altLang="en-US" sz="2000">
              <a:solidFill>
                <a:srgbClr val="FFFFFF"/>
              </a:solidFill>
            </a:endParaRPr>
          </a:p>
        </p:txBody>
      </p:sp>
    </p:spTree>
    <p:extLst>
      <p:ext uri="{BB962C8B-B14F-4D97-AF65-F5344CB8AC3E}">
        <p14:creationId xmlns:p14="http://schemas.microsoft.com/office/powerpoint/2010/main" val="168604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76" name="Freeform: Shape 75">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115714" name="Rectangle 2"/>
          <p:cNvSpPr>
            <a:spLocks noGrp="1" noChangeArrowheads="1"/>
          </p:cNvSpPr>
          <p:nvPr>
            <p:ph type="title"/>
          </p:nvPr>
        </p:nvSpPr>
        <p:spPr>
          <a:xfrm>
            <a:off x="1683171" y="838200"/>
            <a:ext cx="8825659" cy="977902"/>
          </a:xfrm>
        </p:spPr>
        <p:txBody>
          <a:bodyPr>
            <a:normAutofit/>
          </a:bodyPr>
          <a:lstStyle/>
          <a:p>
            <a:pPr algn="ctr" eaLnBrk="1" hangingPunct="1">
              <a:lnSpc>
                <a:spcPct val="90000"/>
              </a:lnSpc>
              <a:defRPr/>
            </a:pPr>
            <a:r>
              <a:rPr lang="en-US" sz="3100">
                <a:solidFill>
                  <a:srgbClr val="EBEBEB"/>
                </a:solidFill>
              </a:rPr>
              <a:t>Magistrate’s Order for Emergency Protection</a:t>
            </a:r>
          </a:p>
        </p:txBody>
      </p:sp>
      <p:sp>
        <p:nvSpPr>
          <p:cNvPr id="115715" name="Rectangle 3"/>
          <p:cNvSpPr>
            <a:spLocks noGrp="1" noChangeArrowheads="1"/>
          </p:cNvSpPr>
          <p:nvPr>
            <p:ph type="body" idx="1"/>
          </p:nvPr>
        </p:nvSpPr>
        <p:spPr>
          <a:xfrm>
            <a:off x="1683171" y="2757942"/>
            <a:ext cx="8825659" cy="3261857"/>
          </a:xfrm>
        </p:spPr>
        <p:txBody>
          <a:bodyPr>
            <a:normAutofit/>
          </a:bodyPr>
          <a:lstStyle/>
          <a:p>
            <a:pPr eaLnBrk="1" hangingPunct="1">
              <a:defRPr/>
            </a:pPr>
            <a:r>
              <a:rPr lang="en-US" sz="1900" dirty="0">
                <a:solidFill>
                  <a:srgbClr val="404040"/>
                </a:solidFill>
              </a:rPr>
              <a:t>Can be requested at the arrest of an individual for an offense involving family violence, sexual assault, trafficking or stalking</a:t>
            </a:r>
          </a:p>
          <a:p>
            <a:pPr eaLnBrk="1" hangingPunct="1">
              <a:defRPr/>
            </a:pPr>
            <a:r>
              <a:rPr lang="en-US" sz="1900" dirty="0">
                <a:solidFill>
                  <a:srgbClr val="404040"/>
                </a:solidFill>
              </a:rPr>
              <a:t>Must be served on Defendant at </a:t>
            </a:r>
            <a:r>
              <a:rPr lang="en-US" sz="1900" dirty="0" err="1">
                <a:solidFill>
                  <a:srgbClr val="404040"/>
                </a:solidFill>
              </a:rPr>
              <a:t>magistration</a:t>
            </a:r>
            <a:endParaRPr lang="en-US" sz="1900" dirty="0">
              <a:solidFill>
                <a:srgbClr val="404040"/>
              </a:solidFill>
            </a:endParaRPr>
          </a:p>
          <a:p>
            <a:pPr eaLnBrk="1" hangingPunct="1">
              <a:defRPr/>
            </a:pPr>
            <a:r>
              <a:rPr lang="en-US" sz="1900" dirty="0">
                <a:solidFill>
                  <a:srgbClr val="404040"/>
                </a:solidFill>
              </a:rPr>
              <a:t>Required when serious bodily injury or if defendant displays a weapon</a:t>
            </a:r>
          </a:p>
          <a:p>
            <a:pPr eaLnBrk="1" hangingPunct="1">
              <a:defRPr/>
            </a:pPr>
            <a:r>
              <a:rPr lang="en-US" sz="1900" dirty="0">
                <a:solidFill>
                  <a:srgbClr val="404040"/>
                </a:solidFill>
              </a:rPr>
              <a:t>Law enforcement, victim or Judge can request</a:t>
            </a:r>
          </a:p>
          <a:p>
            <a:pPr eaLnBrk="1" hangingPunct="1">
              <a:defRPr/>
            </a:pPr>
            <a:r>
              <a:rPr lang="en-US" sz="1900" dirty="0">
                <a:solidFill>
                  <a:srgbClr val="404040"/>
                </a:solidFill>
              </a:rPr>
              <a:t>31-91 days in length</a:t>
            </a:r>
          </a:p>
          <a:p>
            <a:pPr eaLnBrk="1" hangingPunct="1">
              <a:defRPr/>
            </a:pPr>
            <a:r>
              <a:rPr lang="en-US" sz="1900" dirty="0">
                <a:solidFill>
                  <a:srgbClr val="404040"/>
                </a:solidFill>
              </a:rPr>
              <a:t>criminally enforceable</a:t>
            </a:r>
          </a:p>
          <a:p>
            <a:pPr marL="0" indent="0">
              <a:buNone/>
              <a:defRPr/>
            </a:pPr>
            <a:r>
              <a:rPr lang="en-US" sz="1900" dirty="0">
                <a:solidFill>
                  <a:srgbClr val="404040"/>
                </a:solidFill>
              </a:rPr>
              <a:t>														CCP 17.292</a:t>
            </a:r>
          </a:p>
        </p:txBody>
      </p:sp>
      <p:sp>
        <p:nvSpPr>
          <p:cNvPr id="2" name="Slide Number Placeholder 1"/>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738DA500-C004-44E2-B27B-D09741852E3F}" type="slidenum">
              <a:rPr lang="en-US" altLang="en-US" sz="1000">
                <a:solidFill>
                  <a:srgbClr val="FFFFFF"/>
                </a:solidFill>
              </a:rPr>
              <a:pPr algn="r" eaLnBrk="1" hangingPunct="1">
                <a:spcAft>
                  <a:spcPts val="600"/>
                </a:spcAft>
                <a:defRPr/>
              </a:pPr>
              <a:t>7</a:t>
            </a:fld>
            <a:endParaRPr lang="en-US" altLang="en-US" sz="1000">
              <a:solidFill>
                <a:srgbClr val="FFFFFF"/>
              </a:solidFill>
            </a:endParaRPr>
          </a:p>
        </p:txBody>
      </p:sp>
    </p:spTree>
    <p:extLst>
      <p:ext uri="{BB962C8B-B14F-4D97-AF65-F5344CB8AC3E}">
        <p14:creationId xmlns:p14="http://schemas.microsoft.com/office/powerpoint/2010/main" val="83395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defRPr/>
            </a:pPr>
            <a:r>
              <a:rPr lang="en-US" sz="5000" b="0" i="0" kern="1200">
                <a:solidFill>
                  <a:srgbClr val="EBEBEB"/>
                </a:solidFill>
                <a:latin typeface="+mj-lt"/>
                <a:ea typeface="+mj-ea"/>
                <a:cs typeface="+mj-cs"/>
              </a:rPr>
              <a:t>Family Violence Protective Orders</a:t>
            </a:r>
          </a:p>
        </p:txBody>
      </p:sp>
      <p:sp>
        <p:nvSpPr>
          <p:cNvPr id="3" name="Slide Number Placeholder 2"/>
          <p:cNvSpPr>
            <a:spLocks noGrp="1"/>
          </p:cNvSpPr>
          <p:nvPr>
            <p:ph type="sldNum" sz="quarter" idx="12"/>
          </p:nvPr>
        </p:nvSpPr>
        <p:spPr>
          <a:xfrm>
            <a:off x="10342708" y="295729"/>
            <a:ext cx="83819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defRPr/>
            </a:pPr>
            <a:fld id="{08DC7510-E362-4BE1-AE9B-40347FD1A664}" type="slidenum">
              <a:rPr lang="en-US" altLang="en-US">
                <a:solidFill>
                  <a:srgbClr val="FFFFFF"/>
                </a:solidFill>
                <a:latin typeface="+mn-lt"/>
              </a:rPr>
              <a:pPr defTabSz="914400" eaLnBrk="1" hangingPunct="1">
                <a:spcAft>
                  <a:spcPts val="600"/>
                </a:spcAft>
                <a:defRPr/>
              </a:pPr>
              <a:t>8</a:t>
            </a:fld>
            <a:endParaRPr lang="en-US" altLang="en-US">
              <a:solidFill>
                <a:srgbClr val="FFFFFF"/>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63" y="1608755"/>
            <a:ext cx="6470907" cy="363737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6607289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pPr algn="ctr" eaLnBrk="1" hangingPunct="1">
              <a:defRPr/>
            </a:pPr>
            <a:r>
              <a:rPr lang="en-US" sz="3200" dirty="0">
                <a:solidFill>
                  <a:srgbClr val="EBEBEB"/>
                </a:solidFill>
              </a:rPr>
              <a:t>What is Family Violence?</a:t>
            </a:r>
          </a:p>
        </p:txBody>
      </p:sp>
      <p:sp>
        <p:nvSpPr>
          <p:cNvPr id="3" name="Content Placeholder 2"/>
          <p:cNvSpPr>
            <a:spLocks noGrp="1"/>
          </p:cNvSpPr>
          <p:nvPr>
            <p:ph idx="1"/>
          </p:nvPr>
        </p:nvSpPr>
        <p:spPr>
          <a:xfrm>
            <a:off x="5290077" y="437513"/>
            <a:ext cx="5502614" cy="5954325"/>
          </a:xfrm>
        </p:spPr>
        <p:txBody>
          <a:bodyPr anchor="ctr">
            <a:normAutofit/>
          </a:bodyPr>
          <a:lstStyle/>
          <a:p>
            <a:pPr marL="0" indent="0" algn="ctr">
              <a:buNone/>
              <a:defRPr/>
            </a:pPr>
            <a:r>
              <a:rPr lang="en-US" sz="3200" dirty="0"/>
              <a:t>Violence against family or household members;</a:t>
            </a:r>
          </a:p>
          <a:p>
            <a:pPr marL="0" indent="0">
              <a:buNone/>
              <a:defRPr/>
            </a:pPr>
            <a:endParaRPr lang="en-US" sz="3200" dirty="0"/>
          </a:p>
          <a:p>
            <a:pPr marL="0" indent="0" algn="ctr">
              <a:buNone/>
              <a:defRPr/>
            </a:pPr>
            <a:r>
              <a:rPr lang="en-US" sz="3200" dirty="0"/>
              <a:t>Dating violence; or</a:t>
            </a:r>
          </a:p>
          <a:p>
            <a:pPr marL="0" indent="0">
              <a:buNone/>
              <a:defRPr/>
            </a:pPr>
            <a:endParaRPr lang="en-US" sz="3200" dirty="0"/>
          </a:p>
          <a:p>
            <a:pPr marL="0" indent="0" algn="ctr">
              <a:buNone/>
              <a:defRPr/>
            </a:pPr>
            <a:r>
              <a:rPr lang="en-US" sz="3200" dirty="0"/>
              <a:t>Child abuse</a:t>
            </a:r>
          </a:p>
          <a:p>
            <a:pPr marL="514350" indent="-514350">
              <a:buFont typeface="+mj-lt"/>
              <a:buAutoNum type="arabicPeriod"/>
              <a:defRPr/>
            </a:pPr>
            <a:endParaRPr lang="en-US" sz="2000" dirty="0"/>
          </a:p>
          <a:p>
            <a:pPr marL="0" indent="0">
              <a:buNone/>
              <a:defRPr/>
            </a:pPr>
            <a:r>
              <a:rPr lang="en-US" sz="2000" dirty="0"/>
              <a:t>			TFC 71.004</a:t>
            </a:r>
          </a:p>
        </p:txBody>
      </p:sp>
      <p:sp>
        <p:nvSpPr>
          <p:cNvPr id="4" name="Slide Number Placeholder 3"/>
          <p:cNvSpPr>
            <a:spLocks noGrp="1"/>
          </p:cNvSpPr>
          <p:nvPr>
            <p:ph type="sldNum" sz="quarter" idx="12"/>
          </p:nvPr>
        </p:nvSpPr>
        <p:spPr>
          <a:xfrm>
            <a:off x="10792691" y="6391838"/>
            <a:ext cx="838199" cy="304799"/>
          </a:xfr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defRPr/>
            </a:pPr>
            <a:fld id="{B7731073-EB8A-4367-A81D-46A3BA6C6127}" type="slidenum">
              <a:rPr lang="en-US" altLang="en-US" sz="1000">
                <a:solidFill>
                  <a:schemeClr val="accent1"/>
                </a:solidFill>
              </a:rPr>
              <a:pPr algn="r" eaLnBrk="1" hangingPunct="1">
                <a:spcAft>
                  <a:spcPts val="600"/>
                </a:spcAft>
                <a:defRPr/>
              </a:pPr>
              <a:t>9</a:t>
            </a:fld>
            <a:endParaRPr lang="en-US" altLang="en-US" sz="1000">
              <a:solidFill>
                <a:schemeClr val="accent1"/>
              </a:solidFill>
            </a:endParaRPr>
          </a:p>
        </p:txBody>
      </p:sp>
    </p:spTree>
    <p:extLst>
      <p:ext uri="{BB962C8B-B14F-4D97-AF65-F5344CB8AC3E}">
        <p14:creationId xmlns:p14="http://schemas.microsoft.com/office/powerpoint/2010/main" val="279739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LSC Crime Victims">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5697</TotalTime>
  <Words>3163</Words>
  <Application>Microsoft Office PowerPoint</Application>
  <PresentationFormat>Widescreen</PresentationFormat>
  <Paragraphs>333</Paragraphs>
  <Slides>46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Wingdings</vt:lpstr>
      <vt:lpstr>Wingdings 3</vt:lpstr>
      <vt:lpstr>TLSC Crime Victims</vt:lpstr>
      <vt:lpstr>Protective      Orders</vt:lpstr>
      <vt:lpstr>Domestic Violence</vt:lpstr>
      <vt:lpstr>Effective Interventions In Domestic Violence Cases:</vt:lpstr>
      <vt:lpstr>How do we determine the context for the act of violence? (Intent, Meaning, Effect)</vt:lpstr>
      <vt:lpstr>Protective Orders Work</vt:lpstr>
      <vt:lpstr>Types of Protection</vt:lpstr>
      <vt:lpstr>Magistrate’s Order for Emergency Protection</vt:lpstr>
      <vt:lpstr>Family Violence Protective Orders</vt:lpstr>
      <vt:lpstr>What is Family Violence?</vt:lpstr>
      <vt:lpstr>Where can a person file for a protective order?</vt:lpstr>
      <vt:lpstr>Cost for Applying</vt:lpstr>
      <vt:lpstr>Time Set for Hearing</vt:lpstr>
      <vt:lpstr>Temporary Ex Parte Protective Orders</vt:lpstr>
      <vt:lpstr>Required Findings</vt:lpstr>
      <vt:lpstr>Required Finding for Family Violence Protective Orders </vt:lpstr>
      <vt:lpstr>Orders under TFC 85.021</vt:lpstr>
      <vt:lpstr>Orders Under TFC 85.022</vt:lpstr>
      <vt:lpstr>Orders under TFC 85.022 contd.</vt:lpstr>
      <vt:lpstr>Agreed FVPOs</vt:lpstr>
      <vt:lpstr>Drafting Protective Orders</vt:lpstr>
      <vt:lpstr>Duration</vt:lpstr>
      <vt:lpstr>PO Extensions </vt:lpstr>
      <vt:lpstr>Motion to Vacate PO</vt:lpstr>
      <vt:lpstr> Sexual Assault Protective Orders (SAPO)</vt:lpstr>
      <vt:lpstr>WHAT IS A SEXUAL ASSAULT PROTECTIVE ORDER?</vt:lpstr>
      <vt:lpstr>Who May Seek SAPO</vt:lpstr>
      <vt:lpstr>Only Required finding for SAPO</vt:lpstr>
      <vt:lpstr>What kind of orders can the court include in the SAPO?</vt:lpstr>
      <vt:lpstr>Catch All</vt:lpstr>
      <vt:lpstr>Duration of SAPO? </vt:lpstr>
      <vt:lpstr>Motion to Rescind</vt:lpstr>
      <vt:lpstr>  Stalking  Protective Orders  </vt:lpstr>
      <vt:lpstr>Intimate Partner Stalkers</vt:lpstr>
      <vt:lpstr>At Times It Seems the Victim is Engaging</vt:lpstr>
      <vt:lpstr>PowerPoint Presentation</vt:lpstr>
      <vt:lpstr>Stalking Protective Orders</vt:lpstr>
      <vt:lpstr> Enforcing Protective Orders: Why and How   </vt:lpstr>
      <vt:lpstr>Importance of Consistent and Aggressive Enforcement</vt:lpstr>
      <vt:lpstr>Protective Orders for PC 25.07</vt:lpstr>
      <vt:lpstr>Enforcement of Protective Orders</vt:lpstr>
      <vt:lpstr>Criminal vs. Civil Violations</vt:lpstr>
      <vt:lpstr>Some Tips for Attorneys</vt:lpstr>
      <vt:lpstr>More Tips for Attorneys</vt:lpstr>
      <vt:lpstr>REMEMBER: CONTEXT IS KEY</vt:lpstr>
      <vt:lpstr>Useful Websites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Orders</dc:title>
  <dc:creator>erinmartinsonattorney@gmail.com</dc:creator>
  <cp:lastModifiedBy>Hilary Showers</cp:lastModifiedBy>
  <cp:revision>4</cp:revision>
  <dcterms:created xsi:type="dcterms:W3CDTF">2020-11-09T18:42:46Z</dcterms:created>
  <dcterms:modified xsi:type="dcterms:W3CDTF">2020-11-13T21:58:24Z</dcterms:modified>
</cp:coreProperties>
</file>